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3"/>
  </p:notesMasterIdLst>
  <p:sldIdLst>
    <p:sldId id="256" r:id="rId2"/>
    <p:sldId id="257" r:id="rId3"/>
    <p:sldId id="289" r:id="rId4"/>
    <p:sldId id="258" r:id="rId5"/>
    <p:sldId id="270" r:id="rId6"/>
    <p:sldId id="281" r:id="rId7"/>
    <p:sldId id="259" r:id="rId8"/>
    <p:sldId id="260" r:id="rId9"/>
    <p:sldId id="282" r:id="rId10"/>
    <p:sldId id="262" r:id="rId11"/>
    <p:sldId id="261" r:id="rId12"/>
    <p:sldId id="263" r:id="rId13"/>
    <p:sldId id="264" r:id="rId14"/>
    <p:sldId id="265" r:id="rId15"/>
    <p:sldId id="288" r:id="rId16"/>
    <p:sldId id="269" r:id="rId17"/>
    <p:sldId id="268" r:id="rId18"/>
    <p:sldId id="280" r:id="rId19"/>
    <p:sldId id="266" r:id="rId20"/>
    <p:sldId id="267" r:id="rId21"/>
    <p:sldId id="271" r:id="rId22"/>
    <p:sldId id="272" r:id="rId23"/>
    <p:sldId id="273" r:id="rId24"/>
    <p:sldId id="284" r:id="rId25"/>
    <p:sldId id="275" r:id="rId26"/>
    <p:sldId id="274" r:id="rId27"/>
    <p:sldId id="285" r:id="rId28"/>
    <p:sldId id="276" r:id="rId29"/>
    <p:sldId id="293" r:id="rId30"/>
    <p:sldId id="287" r:id="rId31"/>
    <p:sldId id="279" r:id="rId32"/>
    <p:sldId id="290" r:id="rId33"/>
    <p:sldId id="291" r:id="rId34"/>
    <p:sldId id="292" r:id="rId35"/>
    <p:sldId id="295" r:id="rId36"/>
    <p:sldId id="294" r:id="rId37"/>
    <p:sldId id="296" r:id="rId38"/>
    <p:sldId id="277" r:id="rId39"/>
    <p:sldId id="297" r:id="rId40"/>
    <p:sldId id="298" r:id="rId41"/>
    <p:sldId id="29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CD6794-1451-4574-8B00-9745CC9C2ACC}" v="39" dt="2020-05-14T16:03:15.7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96"/>
  </p:normalViewPr>
  <p:slideViewPr>
    <p:cSldViewPr snapToGrid="0" snapToObjects="1">
      <p:cViewPr varScale="1">
        <p:scale>
          <a:sx n="86" d="100"/>
          <a:sy n="86" d="100"/>
        </p:scale>
        <p:origin x="53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Johnson" userId="41a05c0ae5b77541" providerId="LiveId" clId="{1BCD6794-1451-4574-8B00-9745CC9C2ACC}"/>
    <pc:docChg chg="addSld delSld modSld modMainMaster">
      <pc:chgData name="Mary Johnson" userId="41a05c0ae5b77541" providerId="LiveId" clId="{1BCD6794-1451-4574-8B00-9745CC9C2ACC}" dt="2020-05-14T16:05:45.604" v="71" actId="20577"/>
      <pc:docMkLst>
        <pc:docMk/>
      </pc:docMkLst>
      <pc:sldChg chg="addSp modSp modTransition modAnim">
        <pc:chgData name="Mary Johnson" userId="41a05c0ae5b77541" providerId="LiveId" clId="{1BCD6794-1451-4574-8B00-9745CC9C2ACC}" dt="2020-05-14T15:58:43.778" v="37"/>
        <pc:sldMkLst>
          <pc:docMk/>
          <pc:sldMk cId="3962308080" sldId="256"/>
        </pc:sldMkLst>
        <pc:picChg chg="add mod">
          <ac:chgData name="Mary Johnson" userId="41a05c0ae5b77541" providerId="LiveId" clId="{1BCD6794-1451-4574-8B00-9745CC9C2ACC}" dt="2020-05-14T15:58:41.579" v="36"/>
          <ac:picMkLst>
            <pc:docMk/>
            <pc:sldMk cId="3962308080" sldId="256"/>
            <ac:picMk id="3" creationId="{4BBC211A-2327-474F-BD4C-C2125071B152}"/>
          </ac:picMkLst>
        </pc:picChg>
      </pc:sldChg>
      <pc:sldChg chg="modTransition">
        <pc:chgData name="Mary Johnson" userId="41a05c0ae5b77541" providerId="LiveId" clId="{1BCD6794-1451-4574-8B00-9745CC9C2ACC}" dt="2020-05-14T15:53:54.748" v="6"/>
        <pc:sldMkLst>
          <pc:docMk/>
          <pc:sldMk cId="709195898" sldId="257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975390348" sldId="258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851047737" sldId="259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942204453" sldId="260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796896206" sldId="261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170052605" sldId="262"/>
        </pc:sldMkLst>
      </pc:sldChg>
      <pc:sldChg chg="modSp mod modTransition">
        <pc:chgData name="Mary Johnson" userId="41a05c0ae5b77541" providerId="LiveId" clId="{1BCD6794-1451-4574-8B00-9745CC9C2ACC}" dt="2020-05-14T15:54:35.861" v="12"/>
        <pc:sldMkLst>
          <pc:docMk/>
          <pc:sldMk cId="1982373060" sldId="263"/>
        </pc:sldMkLst>
        <pc:picChg chg="mod">
          <ac:chgData name="Mary Johnson" userId="41a05c0ae5b77541" providerId="LiveId" clId="{1BCD6794-1451-4574-8B00-9745CC9C2ACC}" dt="2020-05-14T15:54:15.790" v="10" actId="1076"/>
          <ac:picMkLst>
            <pc:docMk/>
            <pc:sldMk cId="1982373060" sldId="263"/>
            <ac:picMk id="6" creationId="{9429CA5E-C255-A641-88F8-5B09320E25C3}"/>
          </ac:picMkLst>
        </pc:picChg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252769995" sldId="264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2143449398" sldId="265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2427392415" sldId="266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518129111" sldId="267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289434507" sldId="268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2668146050" sldId="269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534546354" sldId="270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861765275" sldId="271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55587758" sldId="272"/>
        </pc:sldMkLst>
      </pc:sldChg>
      <pc:sldChg chg="modSp mod modTransition">
        <pc:chgData name="Mary Johnson" userId="41a05c0ae5b77541" providerId="LiveId" clId="{1BCD6794-1451-4574-8B00-9745CC9C2ACC}" dt="2020-05-14T16:05:07.205" v="47" actId="20577"/>
        <pc:sldMkLst>
          <pc:docMk/>
          <pc:sldMk cId="2970273761" sldId="273"/>
        </pc:sldMkLst>
        <pc:spChg chg="mod">
          <ac:chgData name="Mary Johnson" userId="41a05c0ae5b77541" providerId="LiveId" clId="{1BCD6794-1451-4574-8B00-9745CC9C2ACC}" dt="2020-05-14T16:05:07.205" v="47" actId="20577"/>
          <ac:spMkLst>
            <pc:docMk/>
            <pc:sldMk cId="2970273761" sldId="273"/>
            <ac:spMk id="7" creationId="{C1297433-9C15-C944-9461-D5B46911E25B}"/>
          </ac:spMkLst>
        </pc:spChg>
      </pc:sldChg>
      <pc:sldChg chg="modSp mod modTransition">
        <pc:chgData name="Mary Johnson" userId="41a05c0ae5b77541" providerId="LiveId" clId="{1BCD6794-1451-4574-8B00-9745CC9C2ACC}" dt="2020-05-14T16:05:24.772" v="59" actId="20577"/>
        <pc:sldMkLst>
          <pc:docMk/>
          <pc:sldMk cId="1371750291" sldId="274"/>
        </pc:sldMkLst>
        <pc:spChg chg="mod">
          <ac:chgData name="Mary Johnson" userId="41a05c0ae5b77541" providerId="LiveId" clId="{1BCD6794-1451-4574-8B00-9745CC9C2ACC}" dt="2020-05-14T16:05:24.772" v="59" actId="20577"/>
          <ac:spMkLst>
            <pc:docMk/>
            <pc:sldMk cId="1371750291" sldId="274"/>
            <ac:spMk id="7" creationId="{F345C7CD-54AC-B747-84EA-1BABA4ABEA1B}"/>
          </ac:spMkLst>
        </pc:spChg>
      </pc:sldChg>
      <pc:sldChg chg="modSp mod modTransition">
        <pc:chgData name="Mary Johnson" userId="41a05c0ae5b77541" providerId="LiveId" clId="{1BCD6794-1451-4574-8B00-9745CC9C2ACC}" dt="2020-05-14T16:05:20.068" v="55" actId="20577"/>
        <pc:sldMkLst>
          <pc:docMk/>
          <pc:sldMk cId="2784246783" sldId="275"/>
        </pc:sldMkLst>
        <pc:spChg chg="mod">
          <ac:chgData name="Mary Johnson" userId="41a05c0ae5b77541" providerId="LiveId" clId="{1BCD6794-1451-4574-8B00-9745CC9C2ACC}" dt="2020-05-14T16:05:20.068" v="55" actId="20577"/>
          <ac:spMkLst>
            <pc:docMk/>
            <pc:sldMk cId="2784246783" sldId="275"/>
            <ac:spMk id="7" creationId="{482A2DC9-991D-B44E-A60D-F2A4D9E6500A}"/>
          </ac:spMkLst>
        </pc:spChg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1990657599" sldId="276"/>
        </pc:sldMkLst>
      </pc:sldChg>
      <pc:sldChg chg="modSp mod modTransition">
        <pc:chgData name="Mary Johnson" userId="41a05c0ae5b77541" providerId="LiveId" clId="{1BCD6794-1451-4574-8B00-9745CC9C2ACC}" dt="2020-05-14T16:05:45.604" v="71" actId="20577"/>
        <pc:sldMkLst>
          <pc:docMk/>
          <pc:sldMk cId="2459944002" sldId="277"/>
        </pc:sldMkLst>
        <pc:spChg chg="mod">
          <ac:chgData name="Mary Johnson" userId="41a05c0ae5b77541" providerId="LiveId" clId="{1BCD6794-1451-4574-8B00-9745CC9C2ACC}" dt="2020-05-14T16:05:45.604" v="71" actId="20577"/>
          <ac:spMkLst>
            <pc:docMk/>
            <pc:sldMk cId="2459944002" sldId="277"/>
            <ac:spMk id="6" creationId="{B0E3CCE7-4276-F647-A2F6-802538B0ACC2}"/>
          </ac:spMkLst>
        </pc:spChg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4259423550" sldId="279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12742387" sldId="280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882989147" sldId="281"/>
        </pc:sldMkLst>
      </pc:sldChg>
      <pc:sldChg chg="modTransition">
        <pc:chgData name="Mary Johnson" userId="41a05c0ae5b77541" providerId="LiveId" clId="{1BCD6794-1451-4574-8B00-9745CC9C2ACC}" dt="2020-05-14T15:54:08.367" v="7"/>
        <pc:sldMkLst>
          <pc:docMk/>
          <pc:sldMk cId="4066074163" sldId="282"/>
        </pc:sldMkLst>
      </pc:sldChg>
      <pc:sldChg chg="del modTransition">
        <pc:chgData name="Mary Johnson" userId="41a05c0ae5b77541" providerId="LiveId" clId="{1BCD6794-1451-4574-8B00-9745CC9C2ACC}" dt="2020-05-14T15:54:15.574" v="9" actId="47"/>
        <pc:sldMkLst>
          <pc:docMk/>
          <pc:sldMk cId="3394564502" sldId="283"/>
        </pc:sldMkLst>
      </pc:sldChg>
      <pc:sldChg chg="modSp mod modTransition">
        <pc:chgData name="Mary Johnson" userId="41a05c0ae5b77541" providerId="LiveId" clId="{1BCD6794-1451-4574-8B00-9745CC9C2ACC}" dt="2020-05-14T16:05:15.297" v="51" actId="20577"/>
        <pc:sldMkLst>
          <pc:docMk/>
          <pc:sldMk cId="2312862825" sldId="284"/>
        </pc:sldMkLst>
        <pc:spChg chg="mod">
          <ac:chgData name="Mary Johnson" userId="41a05c0ae5b77541" providerId="LiveId" clId="{1BCD6794-1451-4574-8B00-9745CC9C2ACC}" dt="2020-05-14T16:05:15.297" v="51" actId="20577"/>
          <ac:spMkLst>
            <pc:docMk/>
            <pc:sldMk cId="2312862825" sldId="284"/>
            <ac:spMk id="7" creationId="{A4E88D7D-DB0D-484A-BA3A-30106ECBF639}"/>
          </ac:spMkLst>
        </pc:spChg>
      </pc:sldChg>
      <pc:sldChg chg="modSp mod modTransition">
        <pc:chgData name="Mary Johnson" userId="41a05c0ae5b77541" providerId="LiveId" clId="{1BCD6794-1451-4574-8B00-9745CC9C2ACC}" dt="2020-05-14T16:05:30.052" v="63" actId="20577"/>
        <pc:sldMkLst>
          <pc:docMk/>
          <pc:sldMk cId="2155034256" sldId="285"/>
        </pc:sldMkLst>
        <pc:spChg chg="mod">
          <ac:chgData name="Mary Johnson" userId="41a05c0ae5b77541" providerId="LiveId" clId="{1BCD6794-1451-4574-8B00-9745CC9C2ACC}" dt="2020-05-14T16:05:30.052" v="63" actId="20577"/>
          <ac:spMkLst>
            <pc:docMk/>
            <pc:sldMk cId="2155034256" sldId="285"/>
            <ac:spMk id="7" creationId="{C2D87185-80ED-0245-904A-CDF2576E40D0}"/>
          </ac:spMkLst>
        </pc:spChg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855320454" sldId="287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1160835268" sldId="288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1900129753" sldId="289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3431860718" sldId="290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520898477" sldId="291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85811604" sldId="292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2448147103" sldId="293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1166235000" sldId="294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2667929396" sldId="295"/>
        </pc:sldMkLst>
      </pc:sldChg>
      <pc:sldChg chg="modTransition">
        <pc:chgData name="Mary Johnson" userId="41a05c0ae5b77541" providerId="LiveId" clId="{1BCD6794-1451-4574-8B00-9745CC9C2ACC}" dt="2020-05-14T15:53:39.018" v="5"/>
        <pc:sldMkLst>
          <pc:docMk/>
          <pc:sldMk cId="4179282800" sldId="296"/>
        </pc:sldMkLst>
      </pc:sldChg>
      <pc:sldChg chg="modTransition">
        <pc:chgData name="Mary Johnson" userId="41a05c0ae5b77541" providerId="LiveId" clId="{1BCD6794-1451-4574-8B00-9745CC9C2ACC}" dt="2020-05-14T16:03:15.789" v="43"/>
        <pc:sldMkLst>
          <pc:docMk/>
          <pc:sldMk cId="3580154875" sldId="297"/>
        </pc:sldMkLst>
      </pc:sldChg>
      <pc:sldChg chg="modTransition modAnim">
        <pc:chgData name="Mary Johnson" userId="41a05c0ae5b77541" providerId="LiveId" clId="{1BCD6794-1451-4574-8B00-9745CC9C2ACC}" dt="2020-05-14T16:03:09.147" v="41"/>
        <pc:sldMkLst>
          <pc:docMk/>
          <pc:sldMk cId="2228161174" sldId="298"/>
        </pc:sldMkLst>
      </pc:sldChg>
      <pc:sldChg chg="addSp delSp modSp new mod modAnim">
        <pc:chgData name="Mary Johnson" userId="41a05c0ae5b77541" providerId="LiveId" clId="{1BCD6794-1451-4574-8B00-9745CC9C2ACC}" dt="2020-05-14T16:03:02.476" v="39"/>
        <pc:sldMkLst>
          <pc:docMk/>
          <pc:sldMk cId="495022018" sldId="299"/>
        </pc:sldMkLst>
        <pc:spChg chg="add del mod">
          <ac:chgData name="Mary Johnson" userId="41a05c0ae5b77541" providerId="LiveId" clId="{1BCD6794-1451-4574-8B00-9745CC9C2ACC}" dt="2020-05-14T15:56:13.265" v="24" actId="767"/>
          <ac:spMkLst>
            <pc:docMk/>
            <pc:sldMk cId="495022018" sldId="299"/>
            <ac:spMk id="2" creationId="{88BA02BC-203E-4CBB-8F9B-69BAED874447}"/>
          </ac:spMkLst>
        </pc:spChg>
        <pc:spChg chg="add mod">
          <ac:chgData name="Mary Johnson" userId="41a05c0ae5b77541" providerId="LiveId" clId="{1BCD6794-1451-4574-8B00-9745CC9C2ACC}" dt="2020-05-14T15:56:33.819" v="28" actId="207"/>
          <ac:spMkLst>
            <pc:docMk/>
            <pc:sldMk cId="495022018" sldId="299"/>
            <ac:spMk id="3" creationId="{B9E41E41-F52F-4409-BDC0-A6029E61B38C}"/>
          </ac:spMkLst>
        </pc:spChg>
        <pc:picChg chg="add mod">
          <ac:chgData name="Mary Johnson" userId="41a05c0ae5b77541" providerId="LiveId" clId="{1BCD6794-1451-4574-8B00-9745CC9C2ACC}" dt="2020-05-14T15:57:08.024" v="29"/>
          <ac:picMkLst>
            <pc:docMk/>
            <pc:sldMk cId="495022018" sldId="299"/>
            <ac:picMk id="4" creationId="{78AFCDE9-92A0-4523-8184-D60E71969EE5}"/>
          </ac:picMkLst>
        </pc:picChg>
      </pc:sldChg>
      <pc:sldMasterChg chg="modTransition modSldLayout">
        <pc:chgData name="Mary Johnson" userId="41a05c0ae5b77541" providerId="LiveId" clId="{1BCD6794-1451-4574-8B00-9745CC9C2ACC}" dt="2020-05-14T15:53:39.018" v="5"/>
        <pc:sldMasterMkLst>
          <pc:docMk/>
          <pc:sldMasterMk cId="3849867056" sldId="2147483840"/>
        </pc:sldMasterMkLst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2269693451" sldId="2147483841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1030860261" sldId="2147483842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2617429173" sldId="2147483843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3689315063" sldId="2147483844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283228060" sldId="2147483845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2370925458" sldId="2147483846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2823453486" sldId="2147483847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2169571741" sldId="2147483848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1161468896" sldId="2147483849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3528931785" sldId="2147483850"/>
          </pc:sldLayoutMkLst>
        </pc:sldLayoutChg>
        <pc:sldLayoutChg chg="modTransition">
          <pc:chgData name="Mary Johnson" userId="41a05c0ae5b77541" providerId="LiveId" clId="{1BCD6794-1451-4574-8B00-9745CC9C2ACC}" dt="2020-05-14T15:53:39.018" v="5"/>
          <pc:sldLayoutMkLst>
            <pc:docMk/>
            <pc:sldMasterMk cId="3849867056" sldId="2147483840"/>
            <pc:sldLayoutMk cId="3414909198" sldId="21474838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D5BFA-48CE-3D47-8FC2-0F34765FEA29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F4F73-F5B4-AA45-80A8-57757A6CB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5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693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3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90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6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29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1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2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2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45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6957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146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84986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D2003-D70C-F74C-9E18-AF94E5E17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877" y="2433637"/>
            <a:ext cx="8782246" cy="2590800"/>
          </a:xfrm>
        </p:spPr>
        <p:txBody>
          <a:bodyPr/>
          <a:lstStyle/>
          <a:p>
            <a:r>
              <a:rPr lang="en-US" sz="5000" dirty="0"/>
              <a:t>WKU English Department </a:t>
            </a:r>
            <a:br>
              <a:rPr lang="en-US" sz="5000" dirty="0"/>
            </a:br>
            <a:r>
              <a:rPr lang="en-US" sz="5000" b="1" dirty="0"/>
              <a:t>2020 Award and Scholarship Winners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9914F-A466-2741-8B5E-9E92EBE9C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590" y="1442704"/>
            <a:ext cx="1452819" cy="340375"/>
          </a:xfrm>
          <a:prstGeom prst="rect">
            <a:avLst/>
          </a:prstGeom>
        </p:spPr>
      </p:pic>
      <p:pic>
        <p:nvPicPr>
          <p:cNvPr id="3" name="Inspirational Acoustic - AShamaluevMusic">
            <a:hlinkClick r:id="" action="ppaction://media"/>
            <a:extLst>
              <a:ext uri="{FF2B5EF4-FFF2-40B4-BE49-F238E27FC236}">
                <a16:creationId xmlns:a16="http://schemas.microsoft.com/office/drawing/2014/main" id="{4BBC211A-2327-474F-BD4C-C2125071B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0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E655B5-48B5-3D43-8CD7-FF148347455C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093A29-59D8-8E4E-B44C-E2F84B88D656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7A9649-27AB-844F-8558-2A4819653F8A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81FFDD53-4AC8-F548-A467-EF796AF29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" b="14"/>
          <a:stretch/>
        </p:blipFill>
        <p:spPr>
          <a:xfrm>
            <a:off x="6721032" y="294189"/>
            <a:ext cx="5015697" cy="6269621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3804B2-41C8-FD4A-BEA1-2D38329282B4}"/>
              </a:ext>
            </a:extLst>
          </p:cNvPr>
          <p:cNvSpPr txBox="1"/>
          <p:nvPr/>
        </p:nvSpPr>
        <p:spPr>
          <a:xfrm>
            <a:off x="954630" y="1997838"/>
            <a:ext cx="435205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Hanna Van Winkle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Colonel Edgar Bryant and Edith R. Stansbury Scholarship Fund</a:t>
            </a:r>
          </a:p>
        </p:txBody>
      </p:sp>
    </p:spTree>
    <p:extLst>
      <p:ext uri="{BB962C8B-B14F-4D97-AF65-F5344CB8AC3E}">
        <p14:creationId xmlns:p14="http://schemas.microsoft.com/office/powerpoint/2010/main" val="17005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BF504C5-786B-1B43-AA17-02731CF64D23}"/>
              </a:ext>
            </a:extLst>
          </p:cNvPr>
          <p:cNvGrpSpPr/>
          <p:nvPr/>
        </p:nvGrpSpPr>
        <p:grpSpPr>
          <a:xfrm rot="10800000">
            <a:off x="0" y="-2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E5354E-3A32-5740-8332-8754F5BCE47D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EEBA55-47BD-944A-889A-6D4156A28D4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6B949C-7B55-7643-B2DD-6D5855E48755}"/>
              </a:ext>
            </a:extLst>
          </p:cNvPr>
          <p:cNvGrpSpPr/>
          <p:nvPr/>
        </p:nvGrpSpPr>
        <p:grpSpPr>
          <a:xfrm rot="10800000">
            <a:off x="0" y="152399"/>
            <a:ext cx="12192000" cy="6858001"/>
            <a:chOff x="0" y="-1"/>
            <a:chExt cx="12192000" cy="68580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E29099-82F9-374C-9398-A0DC8833507B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FF9D5C-454B-C041-BFD5-6996C623DB8F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close up of a person in a green field&#10;&#10;Description automatically generated">
            <a:extLst>
              <a:ext uri="{FF2B5EF4-FFF2-40B4-BE49-F238E27FC236}">
                <a16:creationId xmlns:a16="http://schemas.microsoft.com/office/drawing/2014/main" id="{DA484D7F-0F1C-5A49-8134-E4A220925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6" r="17343"/>
          <a:stretch/>
        </p:blipFill>
        <p:spPr>
          <a:xfrm>
            <a:off x="477556" y="317339"/>
            <a:ext cx="4978657" cy="6223321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F93778-8843-CA41-8548-F971017655A5}"/>
              </a:ext>
            </a:extLst>
          </p:cNvPr>
          <p:cNvSpPr txBox="1"/>
          <p:nvPr/>
        </p:nvSpPr>
        <p:spPr>
          <a:xfrm>
            <a:off x="6885315" y="1997838"/>
            <a:ext cx="435205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Julianna Lowe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Colonel Edgar Bryant and Edith R. Stansbury Scholarship Fund</a:t>
            </a:r>
          </a:p>
        </p:txBody>
      </p:sp>
    </p:spTree>
    <p:extLst>
      <p:ext uri="{BB962C8B-B14F-4D97-AF65-F5344CB8AC3E}">
        <p14:creationId xmlns:p14="http://schemas.microsoft.com/office/powerpoint/2010/main" val="379689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EE1CF18-AA82-154A-8295-6F0CCF06A6CB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E7746A-37C5-7845-B0A3-1216DFB05C48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0E2908-6B63-2345-AA53-C846F819B937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erson standing in front of a window posing for the camera&#10;&#10;Description automatically generated">
            <a:extLst>
              <a:ext uri="{FF2B5EF4-FFF2-40B4-BE49-F238E27FC236}">
                <a16:creationId xmlns:a16="http://schemas.microsoft.com/office/drawing/2014/main" id="{9429CA5E-C255-A641-88F8-5B09320E2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35" t="408" r="1611" b="-408"/>
          <a:stretch/>
        </p:blipFill>
        <p:spPr>
          <a:xfrm>
            <a:off x="542018" y="652443"/>
            <a:ext cx="4840210" cy="6050263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797A73-C8C1-4C43-85D7-0CF2E3FDADAF}"/>
              </a:ext>
            </a:extLst>
          </p:cNvPr>
          <p:cNvSpPr txBox="1"/>
          <p:nvPr/>
        </p:nvSpPr>
        <p:spPr>
          <a:xfrm>
            <a:off x="6243839" y="1375864"/>
            <a:ext cx="563500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Ella </a:t>
            </a:r>
            <a:r>
              <a:rPr lang="en-US" sz="4000" b="1" dirty="0" err="1"/>
              <a:t>Corder</a:t>
            </a:r>
            <a:endParaRPr lang="en-US" b="1" dirty="0"/>
          </a:p>
          <a:p>
            <a:pPr algn="ctr"/>
            <a:endParaRPr lang="en-US" sz="1050" dirty="0"/>
          </a:p>
          <a:p>
            <a:pPr algn="ctr"/>
            <a:r>
              <a:rPr lang="en-US" sz="2400" dirty="0"/>
              <a:t>Dr. Karen </a:t>
            </a:r>
            <a:r>
              <a:rPr lang="en-US" sz="2400" dirty="0" err="1"/>
              <a:t>Pelz</a:t>
            </a:r>
            <a:r>
              <a:rPr lang="en-US" sz="2400" dirty="0"/>
              <a:t> Scholarship Fund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Jim and Lana Flynn Study </a:t>
            </a:r>
          </a:p>
          <a:p>
            <a:pPr algn="ctr"/>
            <a:r>
              <a:rPr lang="en-US" sz="2400" dirty="0"/>
              <a:t>Abroad Scholarship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place in Mary Ellen and Jim Wayne Miller Celebration of Writing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2nd place in Goldenrod Poetry Festival </a:t>
            </a:r>
          </a:p>
        </p:txBody>
      </p:sp>
    </p:spTree>
    <p:extLst>
      <p:ext uri="{BB962C8B-B14F-4D97-AF65-F5344CB8AC3E}">
        <p14:creationId xmlns:p14="http://schemas.microsoft.com/office/powerpoint/2010/main" val="198237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7181AD-BFF7-A44A-886F-CD2A924E6F55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BAEDB9-0123-D644-8E05-EFF00D52AF75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047A9C-7AE2-E64D-97C1-DD6B247CA496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A047EC51-BE2B-1549-8785-2AB281EF2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28" t="16126" r="528" b="540"/>
          <a:stretch/>
        </p:blipFill>
        <p:spPr>
          <a:xfrm>
            <a:off x="6736467" y="312963"/>
            <a:ext cx="4985659" cy="6232074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E7EB7-ECF1-1C49-B2E4-83C5D6031725}"/>
              </a:ext>
            </a:extLst>
          </p:cNvPr>
          <p:cNvSpPr txBox="1"/>
          <p:nvPr/>
        </p:nvSpPr>
        <p:spPr>
          <a:xfrm>
            <a:off x="703630" y="2274838"/>
            <a:ext cx="4854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Lauren Sheppard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Jim and Lana Flynn Study Abroad Scholarship</a:t>
            </a:r>
          </a:p>
        </p:txBody>
      </p:sp>
    </p:spTree>
    <p:extLst>
      <p:ext uri="{BB962C8B-B14F-4D97-AF65-F5344CB8AC3E}">
        <p14:creationId xmlns:p14="http://schemas.microsoft.com/office/powerpoint/2010/main" val="25276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94D4410-1A7C-0243-A91F-BF2BAA805A96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456389-8724-D24D-8CC0-7F4FA90F3824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CEB2A9-9435-5B46-A6AC-055CF9871EA5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4A6E9B7-80AF-6046-B83F-2410AFCF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" t="13632" r="-51" b="3034"/>
          <a:stretch/>
        </p:blipFill>
        <p:spPr>
          <a:xfrm>
            <a:off x="481263" y="329727"/>
            <a:ext cx="4958837" cy="6198546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36ED93-D0AD-934C-B969-9984D345D1E9}"/>
              </a:ext>
            </a:extLst>
          </p:cNvPr>
          <p:cNvSpPr txBox="1"/>
          <p:nvPr/>
        </p:nvSpPr>
        <p:spPr>
          <a:xfrm>
            <a:off x="6634314" y="2274838"/>
            <a:ext cx="4854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Fallon Russell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Dr. Nancy Hightower </a:t>
            </a:r>
          </a:p>
          <a:p>
            <a:pPr algn="ctr"/>
            <a:r>
              <a:rPr lang="en-US" sz="3200" dirty="0"/>
              <a:t>Davis Scholarship</a:t>
            </a:r>
          </a:p>
        </p:txBody>
      </p:sp>
    </p:spTree>
    <p:extLst>
      <p:ext uri="{BB962C8B-B14F-4D97-AF65-F5344CB8AC3E}">
        <p14:creationId xmlns:p14="http://schemas.microsoft.com/office/powerpoint/2010/main" val="214344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1D3C3-16DB-4C4E-B11D-E7942ADCBA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321F4B-5F8D-E043-BE9C-20FC74143F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6DFB7E-C299-5645-AC03-FC9CB492B8E9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07C202-F79B-504A-AC2C-CEA8454DB0A0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0D9732-DE64-9146-9F60-BFB3A3E8F24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873C179-78B0-324C-9F54-374BB468FA2C}"/>
              </a:ext>
            </a:extLst>
          </p:cNvPr>
          <p:cNvSpPr txBox="1"/>
          <p:nvPr/>
        </p:nvSpPr>
        <p:spPr>
          <a:xfrm>
            <a:off x="703630" y="2274838"/>
            <a:ext cx="48540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Brandon Peters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Earl A. and Cleo B. Moore— Terence E. and Sarah D. </a:t>
            </a:r>
            <a:r>
              <a:rPr lang="en-US" sz="3200" dirty="0" err="1"/>
              <a:t>Kelsay</a:t>
            </a:r>
            <a:r>
              <a:rPr lang="en-US" sz="3200" dirty="0"/>
              <a:t> Student Aid Fund</a:t>
            </a:r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48A628F1-2C88-E041-A478-EA57FF98A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6700275" y="271021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6083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965FDCE-F823-BA4D-87D5-4E1CDB9BD0BD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7EB3D5-B0CF-7C4A-890D-3EEA3DFFDA9C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9E0C15-CBC2-0949-9E4F-3BACC7457FEC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0CD0599F-9B1B-6944-BE7B-172C1EF55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96" b="2670"/>
          <a:stretch/>
        </p:blipFill>
        <p:spPr>
          <a:xfrm>
            <a:off x="440032" y="348626"/>
            <a:ext cx="4928596" cy="6160746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A01B92-A5F7-E14D-B630-57D8F5EBCFBA}"/>
              </a:ext>
            </a:extLst>
          </p:cNvPr>
          <p:cNvSpPr txBox="1"/>
          <p:nvPr/>
        </p:nvSpPr>
        <p:spPr>
          <a:xfrm>
            <a:off x="6492740" y="2551836"/>
            <a:ext cx="5137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Bailey Alexander</a:t>
            </a:r>
          </a:p>
          <a:p>
            <a:pPr algn="ctr"/>
            <a:endParaRPr lang="en-US" sz="3600" dirty="0"/>
          </a:p>
          <a:p>
            <a:pPr algn="ctr"/>
            <a:r>
              <a:rPr lang="en-US" sz="3200" dirty="0"/>
              <a:t>Noma Dunn Scholarship Fund</a:t>
            </a:r>
          </a:p>
        </p:txBody>
      </p:sp>
    </p:spTree>
    <p:extLst>
      <p:ext uri="{BB962C8B-B14F-4D97-AF65-F5344CB8AC3E}">
        <p14:creationId xmlns:p14="http://schemas.microsoft.com/office/powerpoint/2010/main" val="266814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DE58A7-6722-3D43-82B5-B8B046AC244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322579-4E70-1B43-B5DC-28CF668DA4DA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4F1BEC-B5FF-A840-9B70-DE28A9B50E0A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Two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12F5D52-1342-E34B-85E2-A36922515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6" r="18402"/>
          <a:stretch/>
        </p:blipFill>
        <p:spPr>
          <a:xfrm>
            <a:off x="6797248" y="389995"/>
            <a:ext cx="4862407" cy="6078009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FEADC7-2199-4D45-A59B-944E7D2B04EF}"/>
              </a:ext>
            </a:extLst>
          </p:cNvPr>
          <p:cNvSpPr txBox="1"/>
          <p:nvPr/>
        </p:nvSpPr>
        <p:spPr>
          <a:xfrm>
            <a:off x="548392" y="2305614"/>
            <a:ext cx="51645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Chloe </a:t>
            </a:r>
            <a:r>
              <a:rPr lang="en-US" sz="4000" b="1" dirty="0" err="1"/>
              <a:t>Benningfield</a:t>
            </a:r>
            <a:endParaRPr lang="en-US" sz="4000" b="1" dirty="0"/>
          </a:p>
          <a:p>
            <a:pPr algn="ctr"/>
            <a:endParaRPr lang="en-US" sz="3600" dirty="0"/>
          </a:p>
          <a:p>
            <a:pPr algn="ctr"/>
            <a:r>
              <a:rPr lang="en-US" sz="3200" dirty="0"/>
              <a:t>Patricia Minton Taylor English Literature Scholarship Fund</a:t>
            </a:r>
          </a:p>
        </p:txBody>
      </p:sp>
    </p:spTree>
    <p:extLst>
      <p:ext uri="{BB962C8B-B14F-4D97-AF65-F5344CB8AC3E}">
        <p14:creationId xmlns:p14="http://schemas.microsoft.com/office/powerpoint/2010/main" val="328943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0CBC6D-E9B0-7B43-ADA0-8C7C292179B6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521774-F5D1-BC48-ADFA-07D05CDC65D3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019ED-49CD-4B4E-8FB1-9F5CB76ACF33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3273FF6-114D-724C-9B5B-225274C1C1E5}"/>
              </a:ext>
            </a:extLst>
          </p:cNvPr>
          <p:cNvSpPr txBox="1"/>
          <p:nvPr/>
        </p:nvSpPr>
        <p:spPr>
          <a:xfrm>
            <a:off x="6048067" y="2521059"/>
            <a:ext cx="60265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Olivia Allen</a:t>
            </a:r>
          </a:p>
          <a:p>
            <a:pPr algn="ctr"/>
            <a:endParaRPr lang="en-US" sz="4000" b="1" dirty="0"/>
          </a:p>
          <a:p>
            <a:pPr algn="ctr"/>
            <a:r>
              <a:rPr lang="en-US" sz="3200" dirty="0"/>
              <a:t>Mary Lucille Scott Scholarship Fund</a:t>
            </a:r>
            <a:endParaRPr lang="en-US" sz="2800" dirty="0"/>
          </a:p>
        </p:txBody>
      </p:sp>
      <p:pic>
        <p:nvPicPr>
          <p:cNvPr id="9" name="Picture 8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95F37346-7A3D-5848-BD11-041A847B8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445208" y="271021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274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DEA862-EBAD-C344-B80B-A27DE139F77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012B96-9367-784E-8CB2-CBF1F70E96E4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0E6A1-2C68-C242-9609-54C300BD2DF2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498F7C9-38E3-3F49-A1F3-7DABACFB8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9" t="-209" r="12185" b="209"/>
          <a:stretch/>
        </p:blipFill>
        <p:spPr>
          <a:xfrm>
            <a:off x="6758239" y="346380"/>
            <a:ext cx="4932192" cy="616524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0A6A69-1DA0-7A48-8874-06AFAF42520F}"/>
              </a:ext>
            </a:extLst>
          </p:cNvPr>
          <p:cNvSpPr txBox="1"/>
          <p:nvPr/>
        </p:nvSpPr>
        <p:spPr>
          <a:xfrm>
            <a:off x="931468" y="2521059"/>
            <a:ext cx="43983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Amy Lindsey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Gladly Graduate Award</a:t>
            </a:r>
          </a:p>
        </p:txBody>
      </p:sp>
    </p:spTree>
    <p:extLst>
      <p:ext uri="{BB962C8B-B14F-4D97-AF65-F5344CB8AC3E}">
        <p14:creationId xmlns:p14="http://schemas.microsoft.com/office/powerpoint/2010/main" val="242739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377339-EB8A-954A-84CD-684E69DDBC39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39230F-3C78-3C4B-8045-E6C0FBA8D6BC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D4B345-FD96-6B4C-A1DD-9F3D2AF454DC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erson sitting at a table with a birthday hat&#10;&#10;Description automatically generated">
            <a:extLst>
              <a:ext uri="{FF2B5EF4-FFF2-40B4-BE49-F238E27FC236}">
                <a16:creationId xmlns:a16="http://schemas.microsoft.com/office/drawing/2014/main" id="{7ACCAA31-D9F5-B545-A9B0-E0316570A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" b="5731"/>
          <a:stretch/>
        </p:blipFill>
        <p:spPr>
          <a:xfrm>
            <a:off x="6776288" y="366037"/>
            <a:ext cx="4900740" cy="6125926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047941-0478-BE40-A1B3-E979C38E3D8E}"/>
              </a:ext>
            </a:extLst>
          </p:cNvPr>
          <p:cNvSpPr txBox="1"/>
          <p:nvPr/>
        </p:nvSpPr>
        <p:spPr>
          <a:xfrm>
            <a:off x="247972" y="1813173"/>
            <a:ext cx="576537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Adrianna Waters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Jim Wayne Miller Scholarship Fund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place in Annual Conference on Literature, Language and Culture</a:t>
            </a:r>
          </a:p>
        </p:txBody>
      </p:sp>
    </p:spTree>
    <p:extLst>
      <p:ext uri="{BB962C8B-B14F-4D97-AF65-F5344CB8AC3E}">
        <p14:creationId xmlns:p14="http://schemas.microsoft.com/office/powerpoint/2010/main" val="70919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317D93-993D-1249-A210-D7C189AD2BB6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B7AD2B-2505-C942-9D6D-7C829956F144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A1A0DD-E08C-6043-A0DF-90D81A31EC75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E7A8CD7B-8A19-E543-AE52-0D5C55878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8" r="4248"/>
          <a:stretch/>
        </p:blipFill>
        <p:spPr>
          <a:xfrm>
            <a:off x="507622" y="351784"/>
            <a:ext cx="4923544" cy="6154431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80C47C-245A-5D42-841A-3C5395B6617F}"/>
              </a:ext>
            </a:extLst>
          </p:cNvPr>
          <p:cNvSpPr txBox="1"/>
          <p:nvPr/>
        </p:nvSpPr>
        <p:spPr>
          <a:xfrm>
            <a:off x="6862152" y="2521058"/>
            <a:ext cx="43983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Chelsea </a:t>
            </a:r>
            <a:r>
              <a:rPr lang="en-US" sz="4000" b="1" dirty="0" err="1"/>
              <a:t>Mathes</a:t>
            </a:r>
            <a:endParaRPr lang="en-US" sz="4000" b="1" dirty="0"/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Wood Graduate Award</a:t>
            </a:r>
          </a:p>
        </p:txBody>
      </p:sp>
    </p:spTree>
    <p:extLst>
      <p:ext uri="{BB962C8B-B14F-4D97-AF65-F5344CB8AC3E}">
        <p14:creationId xmlns:p14="http://schemas.microsoft.com/office/powerpoint/2010/main" val="351812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54902F7-F582-D44C-A023-B908608C9555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1FD316-75E1-B248-BC0E-A0BE7C20DA82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293F52-6C3E-0A49-A68D-840546628498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08E6D670-8569-D34A-B803-328BD3B12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6" b="2756"/>
          <a:stretch/>
        </p:blipFill>
        <p:spPr>
          <a:xfrm>
            <a:off x="6798196" y="393056"/>
            <a:ext cx="4857509" cy="6071887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E8C9CE-4C74-E94B-BB55-9DC6E29D4AE1}"/>
              </a:ext>
            </a:extLst>
          </p:cNvPr>
          <p:cNvSpPr txBox="1"/>
          <p:nvPr/>
        </p:nvSpPr>
        <p:spPr>
          <a:xfrm>
            <a:off x="165317" y="2274837"/>
            <a:ext cx="609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Catherine Sheffield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Wallace K. and Patience Nave Student Aid Fund</a:t>
            </a:r>
          </a:p>
        </p:txBody>
      </p:sp>
    </p:spTree>
    <p:extLst>
      <p:ext uri="{BB962C8B-B14F-4D97-AF65-F5344CB8AC3E}">
        <p14:creationId xmlns:p14="http://schemas.microsoft.com/office/powerpoint/2010/main" val="86176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CAC912-189F-934C-9C83-0DFF693F544C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1034A2-C138-FB43-98F3-D125D20FFAE3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660273-8F69-D545-AD4B-8B10A027748A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369D626-1198-914A-9255-E7DA9E139855}"/>
              </a:ext>
            </a:extLst>
          </p:cNvPr>
          <p:cNvSpPr txBox="1"/>
          <p:nvPr/>
        </p:nvSpPr>
        <p:spPr>
          <a:xfrm>
            <a:off x="6168489" y="2551836"/>
            <a:ext cx="57857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Carder Venable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Frank L. Atkinson Scholarship</a:t>
            </a:r>
          </a:p>
        </p:txBody>
      </p:sp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62CFC3F-A9FD-4B4D-81B6-B26866D2E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2" t="17722" r="5707" b="1398"/>
          <a:stretch/>
        </p:blipFill>
        <p:spPr>
          <a:xfrm>
            <a:off x="456741" y="292697"/>
            <a:ext cx="5018084" cy="627260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558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6E64F5-F73A-CC4E-BE33-2836D56672FD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388688-83EF-684F-B104-C868EC6FA512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4F046E-A342-D844-9C8A-90726A9CC786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297433-9C15-C944-9461-D5B46911E25B}"/>
              </a:ext>
            </a:extLst>
          </p:cNvPr>
          <p:cNvSpPr txBox="1"/>
          <p:nvPr/>
        </p:nvSpPr>
        <p:spPr>
          <a:xfrm>
            <a:off x="180749" y="1813172"/>
            <a:ext cx="620326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Sarah Olive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2020 Outstanding Graduating Student in Creative Writing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place in Goldenrod Poetry Festival</a:t>
            </a:r>
          </a:p>
        </p:txBody>
      </p:sp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25542E8-E3E2-1546-9EBE-C79155CA6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20" b="30862"/>
          <a:stretch/>
        </p:blipFill>
        <p:spPr>
          <a:xfrm>
            <a:off x="6731254" y="307811"/>
            <a:ext cx="4993901" cy="624237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7027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4AB725-D203-A740-8EF6-BE65B2D40CA2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A2C3F2-C0F1-744E-A4CE-21D3F1A6A4BD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A8E61D-1BE6-A246-B5C6-5D7599B6CE2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E88D7D-DB0D-484A-BA3A-30106ECBF639}"/>
              </a:ext>
            </a:extLst>
          </p:cNvPr>
          <p:cNvSpPr txBox="1"/>
          <p:nvPr/>
        </p:nvSpPr>
        <p:spPr>
          <a:xfrm>
            <a:off x="6168488" y="2059394"/>
            <a:ext cx="57857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Ava Miller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2020 Outstanding Graduating Student in English for Secondary Teachers</a:t>
            </a:r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47CB0F63-285E-2243-8E52-B0850A2F0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438959" y="271020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1286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CAC81C-884E-DC42-AC3D-44B6EA2332DA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488422-6963-0A44-86A2-3D59F5A83FA5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E0CBDE-55D6-F84D-85EE-D4F8193104FB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82A2DC9-991D-B44E-A60D-F2A4D9E6500A}"/>
              </a:ext>
            </a:extLst>
          </p:cNvPr>
          <p:cNvSpPr txBox="1"/>
          <p:nvPr/>
        </p:nvSpPr>
        <p:spPr>
          <a:xfrm>
            <a:off x="527990" y="2305614"/>
            <a:ext cx="5205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Keely Bartley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2020 Outstanding Graduating Student in Professional Writing</a:t>
            </a:r>
          </a:p>
        </p:txBody>
      </p:sp>
      <p:pic>
        <p:nvPicPr>
          <p:cNvPr id="9" name="Picture 8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E3CAC326-352A-7641-B27D-57595CD9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14" b="723"/>
          <a:stretch/>
        </p:blipFill>
        <p:spPr>
          <a:xfrm>
            <a:off x="6712480" y="286277"/>
            <a:ext cx="5028355" cy="628544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424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2C5735-C83D-CB43-A61B-A0DEBD2DA2EF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82E36F-8593-744A-9200-6B4E57A16C9B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DF71D7-D917-B046-9484-C5933866A36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345C7CD-54AC-B747-84EA-1BABA4ABEA1B}"/>
              </a:ext>
            </a:extLst>
          </p:cNvPr>
          <p:cNvSpPr txBox="1"/>
          <p:nvPr/>
        </p:nvSpPr>
        <p:spPr>
          <a:xfrm>
            <a:off x="6168488" y="2274837"/>
            <a:ext cx="5785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Chandler Moore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2020 Outstanding Graduating Student in Literature</a:t>
            </a:r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C46DAA6-C397-4B40-A884-E9A10B0DC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9" b="31913"/>
          <a:stretch/>
        </p:blipFill>
        <p:spPr>
          <a:xfrm>
            <a:off x="485130" y="328734"/>
            <a:ext cx="4960424" cy="620053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7175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56DE59-F6E0-DA44-A0FE-450A8BC4DD53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C7A5F0-A27C-DE49-8F8F-118F03D1396E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75A0CD-61FF-F94F-8CDE-02535BE6A625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2D87185-80ED-0245-904A-CDF2576E40D0}"/>
              </a:ext>
            </a:extLst>
          </p:cNvPr>
          <p:cNvSpPr txBox="1"/>
          <p:nvPr/>
        </p:nvSpPr>
        <p:spPr>
          <a:xfrm>
            <a:off x="429310" y="2305615"/>
            <a:ext cx="5402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Zachary Brandt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2020 Outstanding Graduating Student with a minor in TESOL</a:t>
            </a:r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71908C87-5DE3-1F48-A80D-02A7A243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6700275" y="271020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5503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46951B-A398-284C-B78E-E0156BC1AC16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E17DE6B-2038-4E4F-B5E7-AE11082722F6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FE5A36-FBF9-9D43-BE78-E13202E6672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9B1C86-8F8B-854D-956E-31BD77012434}"/>
              </a:ext>
            </a:extLst>
          </p:cNvPr>
          <p:cNvSpPr txBox="1"/>
          <p:nvPr/>
        </p:nvSpPr>
        <p:spPr>
          <a:xfrm>
            <a:off x="6168488" y="2274837"/>
            <a:ext cx="5785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Cameron Fontes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place in Robert Penn</a:t>
            </a:r>
          </a:p>
          <a:p>
            <a:pPr algn="ctr"/>
            <a:r>
              <a:rPr lang="en-US" sz="3200" dirty="0"/>
              <a:t>Warren Essay Contest</a:t>
            </a:r>
          </a:p>
        </p:txBody>
      </p:sp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8A1C0E2-A53C-9E4C-9FB2-37D9470B7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75" b="923"/>
          <a:stretch/>
        </p:blipFill>
        <p:spPr>
          <a:xfrm>
            <a:off x="454213" y="291689"/>
            <a:ext cx="5019697" cy="627462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9065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7BB461-E84C-7847-84A0-B12B1247D606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20BB5E-BBF0-6244-A976-33E377BA17A8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08C443-C661-C942-95AB-620BF77C95D1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953F4F0-BE44-CA49-A69E-EB8033F1A891}"/>
              </a:ext>
            </a:extLst>
          </p:cNvPr>
          <p:cNvSpPr txBox="1"/>
          <p:nvPr/>
        </p:nvSpPr>
        <p:spPr>
          <a:xfrm>
            <a:off x="346653" y="2305615"/>
            <a:ext cx="5568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Noah Powers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place in Goldenrod </a:t>
            </a:r>
          </a:p>
          <a:p>
            <a:pPr algn="ctr"/>
            <a:r>
              <a:rPr lang="en-US" sz="3200" dirty="0"/>
              <a:t>Poetry Festival</a:t>
            </a:r>
          </a:p>
        </p:txBody>
      </p:sp>
      <p:pic>
        <p:nvPicPr>
          <p:cNvPr id="3" name="Picture 2" descr="A person wearing a hat&#10;&#10;Description automatically generated">
            <a:extLst>
              <a:ext uri="{FF2B5EF4-FFF2-40B4-BE49-F238E27FC236}">
                <a16:creationId xmlns:a16="http://schemas.microsoft.com/office/drawing/2014/main" id="{44AE607B-BA02-0C48-922D-97327397D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44" b="1606"/>
          <a:stretch/>
        </p:blipFill>
        <p:spPr>
          <a:xfrm>
            <a:off x="6726819" y="305040"/>
            <a:ext cx="4998335" cy="6247919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4814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53A-7155-364C-8CDE-8DB3E31E4D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1C141-3B38-A14C-A862-65814D1FD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2ECA71-A968-8D4E-B8F3-122FC0147199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0CD617-1664-1545-97DC-9B74D4F7BB85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44CC90-BA66-4F4F-85D5-E467E927FA5D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4B9F440-E1BB-E545-8C0A-CBC1CCF8ED6D}"/>
              </a:ext>
            </a:extLst>
          </p:cNvPr>
          <p:cNvSpPr txBox="1"/>
          <p:nvPr/>
        </p:nvSpPr>
        <p:spPr>
          <a:xfrm>
            <a:off x="6492740" y="2551836"/>
            <a:ext cx="5137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Lillian Golden</a:t>
            </a:r>
          </a:p>
          <a:p>
            <a:pPr algn="ctr"/>
            <a:endParaRPr lang="en-US" sz="3600" dirty="0"/>
          </a:p>
          <a:p>
            <a:pPr algn="ctr"/>
            <a:r>
              <a:rPr lang="en-US" sz="3200" dirty="0"/>
              <a:t>Noma Dunn Scholarship Fund</a:t>
            </a:r>
          </a:p>
        </p:txBody>
      </p:sp>
      <p:pic>
        <p:nvPicPr>
          <p:cNvPr id="12" name="Picture 11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8E0FCA25-441D-A141-BA04-AF9A9F30D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440324" y="271020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0012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EEEBC-12CC-BD4F-9095-887AA0032E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6F8F7-D09D-8F44-B1F2-19FA855594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1EC63B-2867-334A-BD26-119B5D1FB089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1CC266-472F-1F40-9752-D8D81913876A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F72582-FC86-E44A-AF9E-E7C8BC3DD808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938C466-7558-A647-9753-27B0BE2755ED}"/>
              </a:ext>
            </a:extLst>
          </p:cNvPr>
          <p:cNvSpPr txBox="1"/>
          <p:nvPr/>
        </p:nvSpPr>
        <p:spPr>
          <a:xfrm>
            <a:off x="6168488" y="2274837"/>
            <a:ext cx="5785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Seth Nevin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place in Robert Penn</a:t>
            </a:r>
          </a:p>
          <a:p>
            <a:pPr algn="ctr"/>
            <a:r>
              <a:rPr lang="en-US" sz="3200" dirty="0"/>
              <a:t>Warren Essay Contest</a:t>
            </a:r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0EDCBAEB-705B-9C4D-A223-D8E2381AC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438959" y="271021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5532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F627639-D9B0-0742-A32C-9463E85C854F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D163442-8F50-094C-B63A-98904048EB7B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0B4639-65E3-7C4C-82BF-001B6D96B547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E1E5238-169D-EA4A-90A0-751946A52F57}"/>
              </a:ext>
            </a:extLst>
          </p:cNvPr>
          <p:cNvSpPr txBox="1"/>
          <p:nvPr/>
        </p:nvSpPr>
        <p:spPr>
          <a:xfrm>
            <a:off x="346653" y="2551835"/>
            <a:ext cx="5568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Aubrey Kelley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Earl A. Moore Scholarship Fund</a:t>
            </a:r>
          </a:p>
        </p:txBody>
      </p:sp>
      <p:pic>
        <p:nvPicPr>
          <p:cNvPr id="9" name="Picture 8" descr="A person in a red shirt&#10;&#10;Description automatically generated">
            <a:extLst>
              <a:ext uri="{FF2B5EF4-FFF2-40B4-BE49-F238E27FC236}">
                <a16:creationId xmlns:a16="http://schemas.microsoft.com/office/drawing/2014/main" id="{F820CEF4-0C6C-FA49-A787-A47D442E9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9" r="10039"/>
          <a:stretch/>
        </p:blipFill>
        <p:spPr>
          <a:xfrm>
            <a:off x="6728841" y="306727"/>
            <a:ext cx="4995634" cy="6244542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5942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8736-3E62-D049-99D0-4F9F428C9D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37099D-9610-D041-BE0F-653C8ADE5D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3D9094-5AF9-8D41-B061-D371269BC89A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BD0497-C4A4-1848-90CE-8E4E54A2B666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5E6919-5672-524F-8495-21135A557C0C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51AB07-5288-A346-9FA5-E38264C0E49E}"/>
              </a:ext>
            </a:extLst>
          </p:cNvPr>
          <p:cNvSpPr txBox="1"/>
          <p:nvPr/>
        </p:nvSpPr>
        <p:spPr>
          <a:xfrm>
            <a:off x="6168488" y="2274837"/>
            <a:ext cx="5785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Dillon Miller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place in Annual Conference on Literature, Language, and Culture</a:t>
            </a:r>
          </a:p>
        </p:txBody>
      </p:sp>
      <p:pic>
        <p:nvPicPr>
          <p:cNvPr id="9" name="Picture 8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96790103-BB0F-8543-94BA-3FC605044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0" b="13396"/>
          <a:stretch/>
        </p:blipFill>
        <p:spPr>
          <a:xfrm>
            <a:off x="434044" y="271277"/>
            <a:ext cx="5052356" cy="6315445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3186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C81A3-8CEC-634B-81D3-0EB0D95BB57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28D74F-3A51-AB41-A6C7-672011C1C77D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1F8848-663F-264B-8104-FD509E80223F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3DE06EA-FA75-8244-91AA-61A069A66BA4}"/>
              </a:ext>
            </a:extLst>
          </p:cNvPr>
          <p:cNvSpPr txBox="1"/>
          <p:nvPr/>
        </p:nvSpPr>
        <p:spPr>
          <a:xfrm>
            <a:off x="346653" y="2059394"/>
            <a:ext cx="556801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Rachel Thomas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place in Annual Conference on Literature, Language, and Culture</a:t>
            </a:r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9D926937-09EF-D84B-9009-CB6362CE0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6700275" y="271020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2089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7162-EC6B-3143-906F-57D3256755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E017B3-14E1-DB4D-852A-B1B0851B52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708BDB-F758-E849-9D3D-6C09F7CC193E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AEDD0F-7A4F-D244-B791-08C81819083A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8B6965-D90D-9F4A-88B6-B8F8046A8FB1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F35440-2B55-E74B-938F-FBF1457C044C}"/>
              </a:ext>
            </a:extLst>
          </p:cNvPr>
          <p:cNvSpPr txBox="1"/>
          <p:nvPr/>
        </p:nvSpPr>
        <p:spPr>
          <a:xfrm>
            <a:off x="6168488" y="2274837"/>
            <a:ext cx="5785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Rook Jones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place in Annual Conference on Literature, Language, and Culture</a:t>
            </a:r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BF40CE87-F654-F74D-9D35-3E86EEF5D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438959" y="240242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581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4CF77-70C0-0A4E-9BB3-1D358984DE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CD158-D6D8-384D-8816-A54C3806E7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7ECA72-C278-C44B-A7FC-8DC5EBE38754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4F6E0A-5774-7348-8EB9-EC2DD0C6522D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5CFC2E-D7E6-D645-BECB-24E22708DA7E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62CB632-3F9F-F645-85F6-951B967AEDB8}"/>
              </a:ext>
            </a:extLst>
          </p:cNvPr>
          <p:cNvSpPr txBox="1"/>
          <p:nvPr/>
        </p:nvSpPr>
        <p:spPr>
          <a:xfrm>
            <a:off x="479761" y="2017057"/>
            <a:ext cx="530179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Mikaila</a:t>
            </a:r>
            <a:r>
              <a:rPr lang="en-US" sz="4000" b="1" dirty="0"/>
              <a:t> Smith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place in Mary Ellen and Jim Wayne Miller Celebration of Writing</a:t>
            </a:r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967D86D9-701E-AD4E-8883-9ABB13071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6700274" y="271021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6792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267BD-4D77-7440-B9C5-8ADF4D105D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5E3E1-2028-C449-84C2-1FB0BF0521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843732-7C2B-7C44-AF65-5C5CD24C8FB6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D822C8-E855-434D-A7FD-DF6B3CB0E12B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9ADD0B-8B80-7A4B-8944-66F21245127F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6BD6AD0-8DB0-9641-B57B-776B101F08DB}"/>
              </a:ext>
            </a:extLst>
          </p:cNvPr>
          <p:cNvSpPr txBox="1"/>
          <p:nvPr/>
        </p:nvSpPr>
        <p:spPr>
          <a:xfrm>
            <a:off x="6049586" y="2305615"/>
            <a:ext cx="6023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Alicyn</a:t>
            </a:r>
            <a:r>
              <a:rPr lang="en-US" sz="4000" b="1" dirty="0"/>
              <a:t> Newman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place in Mary Ellen and Jim Wayne Miller Celebration of Writing</a:t>
            </a:r>
          </a:p>
        </p:txBody>
      </p:sp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D08FD4B-D3D1-D64C-BF5B-AED07CA0A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89" y="201181"/>
            <a:ext cx="5076706" cy="6370964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6623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DA3B51-174F-7B42-BCB7-328E5275D3B5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20E821-DF18-2249-BFFB-1F3256489470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E39608-ADA4-E348-B09F-ED2D051E0306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36E3A9A-A834-AB47-BACD-B97EE13F7A88}"/>
              </a:ext>
            </a:extLst>
          </p:cNvPr>
          <p:cNvSpPr txBox="1"/>
          <p:nvPr/>
        </p:nvSpPr>
        <p:spPr>
          <a:xfrm>
            <a:off x="118902" y="2551837"/>
            <a:ext cx="6023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Johnathan Mansfield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Paul Bush Memorial Scholarship</a:t>
            </a:r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C4E1432F-0EB0-2244-B2D7-E8DD2B76B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6700274" y="271021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7928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FD204B-1E45-7D4D-8E65-94969D85AA42}"/>
              </a:ext>
            </a:extLst>
          </p:cNvPr>
          <p:cNvSpPr/>
          <p:nvPr/>
        </p:nvSpPr>
        <p:spPr>
          <a:xfrm>
            <a:off x="540152" y="350133"/>
            <a:ext cx="11111696" cy="6157733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3CCE7-4276-F647-A2F6-802538B0ACC2}"/>
              </a:ext>
            </a:extLst>
          </p:cNvPr>
          <p:cNvSpPr txBox="1"/>
          <p:nvPr/>
        </p:nvSpPr>
        <p:spPr>
          <a:xfrm>
            <a:off x="1952260" y="633713"/>
            <a:ext cx="828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/>
              <a:t>Sigma </a:t>
            </a:r>
            <a:r>
              <a:rPr lang="en-US" sz="3600" b="1" u="sng" dirty="0"/>
              <a:t>Tau Delta Conference participants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3A41A9-23E5-AC48-AEA6-A9FA65594C2E}"/>
              </a:ext>
            </a:extLst>
          </p:cNvPr>
          <p:cNvSpPr txBox="1"/>
          <p:nvPr/>
        </p:nvSpPr>
        <p:spPr>
          <a:xfrm>
            <a:off x="2216068" y="1908796"/>
            <a:ext cx="77598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May Quaid					Carder Venable</a:t>
            </a:r>
          </a:p>
          <a:p>
            <a:r>
              <a:rPr lang="en-US" sz="3600" dirty="0"/>
              <a:t>Elizabeth Roth				Lauren Sheppard</a:t>
            </a:r>
          </a:p>
          <a:p>
            <a:r>
              <a:rPr lang="en-US" sz="3600" dirty="0"/>
              <a:t>Catherine Sheffield		Dillon Miller</a:t>
            </a:r>
          </a:p>
          <a:p>
            <a:r>
              <a:rPr lang="en-US" sz="3600" dirty="0"/>
              <a:t>Eli </a:t>
            </a:r>
            <a:r>
              <a:rPr lang="en-US" sz="3600" dirty="0" err="1"/>
              <a:t>Edens</a:t>
            </a:r>
            <a:r>
              <a:rPr lang="en-US" sz="3600" dirty="0"/>
              <a:t>						Joseph Clardy</a:t>
            </a:r>
          </a:p>
          <a:p>
            <a:r>
              <a:rPr lang="en-US" sz="3600" dirty="0"/>
              <a:t>Adrianna Waters			Brittany Gruber</a:t>
            </a:r>
          </a:p>
          <a:p>
            <a:r>
              <a:rPr lang="en-US" sz="3600" dirty="0"/>
              <a:t>Ella </a:t>
            </a:r>
            <a:r>
              <a:rPr lang="en-US" sz="3600" dirty="0" err="1"/>
              <a:t>Corder</a:t>
            </a:r>
            <a:r>
              <a:rPr lang="en-US" sz="3600" dirty="0"/>
              <a:t>					Megan Hutchinson</a:t>
            </a:r>
          </a:p>
          <a:p>
            <a:r>
              <a:rPr lang="en-US" sz="3600" dirty="0"/>
              <a:t>Hayley Watson</a:t>
            </a:r>
          </a:p>
        </p:txBody>
      </p:sp>
    </p:spTree>
    <p:extLst>
      <p:ext uri="{BB962C8B-B14F-4D97-AF65-F5344CB8AC3E}">
        <p14:creationId xmlns:p14="http://schemas.microsoft.com/office/powerpoint/2010/main" val="245994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A468-5F0A-9C4B-86B6-76D8F91385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B1D138-D714-254D-A992-A72694A65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D2EEE-05AE-E546-B4F7-9A056E0FE346}"/>
              </a:ext>
            </a:extLst>
          </p:cNvPr>
          <p:cNvSpPr/>
          <p:nvPr/>
        </p:nvSpPr>
        <p:spPr>
          <a:xfrm>
            <a:off x="540152" y="350133"/>
            <a:ext cx="11111696" cy="6157733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D4861-2E4E-4248-830C-14CC29327B2E}"/>
              </a:ext>
            </a:extLst>
          </p:cNvPr>
          <p:cNvSpPr txBox="1"/>
          <p:nvPr/>
        </p:nvSpPr>
        <p:spPr>
          <a:xfrm>
            <a:off x="1952260" y="493327"/>
            <a:ext cx="828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Zephyrus Winners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2C6FD-B043-2842-8EBA-07FA66BC0158}"/>
              </a:ext>
            </a:extLst>
          </p:cNvPr>
          <p:cNvSpPr txBox="1"/>
          <p:nvPr/>
        </p:nvSpPr>
        <p:spPr>
          <a:xfrm>
            <a:off x="697521" y="1397275"/>
            <a:ext cx="107969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Jim Wayne and Mary Ellen Miller Poetry Award</a:t>
            </a:r>
          </a:p>
          <a:p>
            <a:pPr algn="ctr"/>
            <a:r>
              <a:rPr lang="en-US" sz="2400" dirty="0"/>
              <a:t>Sarah Olive, “When I Attempt </a:t>
            </a:r>
            <a:r>
              <a:rPr lang="en-US" sz="2400" dirty="0" err="1"/>
              <a:t>Ardha</a:t>
            </a:r>
            <a:r>
              <a:rPr lang="en-US" sz="2400" dirty="0"/>
              <a:t> </a:t>
            </a:r>
            <a:r>
              <a:rPr lang="en-US" sz="2400" dirty="0" err="1"/>
              <a:t>Chandrasana</a:t>
            </a:r>
            <a:r>
              <a:rPr lang="en-US" sz="2400" dirty="0"/>
              <a:t>/’Half Moon Pose’”</a:t>
            </a:r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sz="2400" b="1" dirty="0"/>
              <a:t>Browning Literary Club Poetry Award</a:t>
            </a:r>
          </a:p>
          <a:p>
            <a:pPr algn="ctr"/>
            <a:r>
              <a:rPr lang="en-US" sz="2400" dirty="0"/>
              <a:t>Mara </a:t>
            </a:r>
            <a:r>
              <a:rPr lang="en-US" sz="2400" dirty="0" err="1"/>
              <a:t>Lowhorn</a:t>
            </a:r>
            <a:r>
              <a:rPr lang="en-US" sz="2400" dirty="0"/>
              <a:t>, “Florence”</a:t>
            </a:r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sz="2400" b="1" dirty="0"/>
              <a:t>Ann </a:t>
            </a:r>
            <a:r>
              <a:rPr lang="en-US" sz="2400" b="1" dirty="0" err="1"/>
              <a:t>Travelstead</a:t>
            </a:r>
            <a:r>
              <a:rPr lang="en-US" sz="2400" b="1" dirty="0"/>
              <a:t> Fiction Award of the Ladies Literary Club</a:t>
            </a:r>
          </a:p>
          <a:p>
            <a:pPr algn="ctr"/>
            <a:r>
              <a:rPr lang="en-US" sz="2400" dirty="0" err="1"/>
              <a:t>Mikaila</a:t>
            </a:r>
            <a:r>
              <a:rPr lang="en-US" sz="2400" dirty="0"/>
              <a:t> Smith, “Blackfish”</a:t>
            </a:r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sz="2400" b="1" dirty="0"/>
              <a:t>Wanda Gatlin Essay Award</a:t>
            </a:r>
          </a:p>
          <a:p>
            <a:pPr algn="ctr"/>
            <a:r>
              <a:rPr lang="en-US" sz="2400" dirty="0"/>
              <a:t>Noah Powers, “Ruminations at the Grand Canyon”</a:t>
            </a:r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sz="2400" b="1" dirty="0"/>
              <a:t>Zephyrus Art Award</a:t>
            </a:r>
          </a:p>
          <a:p>
            <a:pPr algn="ctr"/>
            <a:r>
              <a:rPr lang="en-US" sz="2400" dirty="0"/>
              <a:t>Daniel </a:t>
            </a:r>
            <a:r>
              <a:rPr lang="en-US" sz="2400" dirty="0" err="1"/>
              <a:t>Nausa</a:t>
            </a:r>
            <a:r>
              <a:rPr lang="en-US" sz="2400" dirty="0"/>
              <a:t>, Untitled</a:t>
            </a:r>
          </a:p>
        </p:txBody>
      </p:sp>
    </p:spTree>
    <p:extLst>
      <p:ext uri="{BB962C8B-B14F-4D97-AF65-F5344CB8AC3E}">
        <p14:creationId xmlns:p14="http://schemas.microsoft.com/office/powerpoint/2010/main" val="358015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22300E2-56C7-294E-9602-FA737A0468F6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F13D45-8CA3-8243-92FF-D465745B6972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19F6CF-C639-2D49-B546-80732433F276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F3FFCB02-BBB1-9040-9EA3-C5AC05CF7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4" r="11488"/>
          <a:stretch/>
        </p:blipFill>
        <p:spPr>
          <a:xfrm>
            <a:off x="6841053" y="441463"/>
            <a:ext cx="4780059" cy="5975074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81F272-3822-064E-998E-21A6A8DE2389}"/>
              </a:ext>
            </a:extLst>
          </p:cNvPr>
          <p:cNvSpPr txBox="1"/>
          <p:nvPr/>
        </p:nvSpPr>
        <p:spPr>
          <a:xfrm>
            <a:off x="405277" y="2551836"/>
            <a:ext cx="5450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Sarah Lyons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Eva Rush Lee Scholarship</a:t>
            </a:r>
          </a:p>
        </p:txBody>
      </p:sp>
    </p:spTree>
    <p:extLst>
      <p:ext uri="{BB962C8B-B14F-4D97-AF65-F5344CB8AC3E}">
        <p14:creationId xmlns:p14="http://schemas.microsoft.com/office/powerpoint/2010/main" val="397539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2DB7-892D-8644-9396-2021E132F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A7EFE-88D6-C948-A264-8A19696F1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A34436-B4D3-824F-A563-392DCEDF6C5F}"/>
              </a:ext>
            </a:extLst>
          </p:cNvPr>
          <p:cNvSpPr/>
          <p:nvPr/>
        </p:nvSpPr>
        <p:spPr>
          <a:xfrm>
            <a:off x="540152" y="350133"/>
            <a:ext cx="11111696" cy="6157733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639B1-6AB6-F048-ADA5-FEF330C02105}"/>
              </a:ext>
            </a:extLst>
          </p:cNvPr>
          <p:cNvSpPr txBox="1"/>
          <p:nvPr/>
        </p:nvSpPr>
        <p:spPr>
          <a:xfrm>
            <a:off x="1952262" y="469524"/>
            <a:ext cx="828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Ashen Egg Contributors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4B5AE-4DDC-9749-9932-B1803FC33558}"/>
              </a:ext>
            </a:extLst>
          </p:cNvPr>
          <p:cNvSpPr txBox="1"/>
          <p:nvPr/>
        </p:nvSpPr>
        <p:spPr>
          <a:xfrm>
            <a:off x="1331016" y="1178942"/>
            <a:ext cx="541606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Hannah </a:t>
            </a:r>
            <a:r>
              <a:rPr lang="en-US" sz="2000" b="1" dirty="0" err="1"/>
              <a:t>Bushon</a:t>
            </a:r>
            <a:endParaRPr lang="en-US" sz="2000" b="1" dirty="0"/>
          </a:p>
          <a:p>
            <a:pPr algn="ctr"/>
            <a:r>
              <a:rPr lang="en-US" dirty="0"/>
              <a:t>“Scientology: The Cult of Religion”</a:t>
            </a:r>
          </a:p>
          <a:p>
            <a:pPr algn="ctr"/>
            <a:r>
              <a:rPr lang="en-US" sz="2000" b="1" dirty="0"/>
              <a:t>Max Chambers</a:t>
            </a:r>
          </a:p>
          <a:p>
            <a:pPr algn="ctr"/>
            <a:r>
              <a:rPr lang="en-US" dirty="0"/>
              <a:t>“Writing Technologies in Comparison: Security in the </a:t>
            </a:r>
          </a:p>
          <a:p>
            <a:pPr algn="ctr"/>
            <a:r>
              <a:rPr lang="en-US" dirty="0"/>
              <a:t>Ages of Telegrams and WhatsApp”</a:t>
            </a:r>
          </a:p>
          <a:p>
            <a:pPr algn="ctr"/>
            <a:r>
              <a:rPr lang="en-US" sz="2000" b="1" dirty="0"/>
              <a:t>Isabel </a:t>
            </a:r>
            <a:r>
              <a:rPr lang="en-US" sz="2000" b="1" dirty="0" err="1"/>
              <a:t>Eliassen</a:t>
            </a:r>
            <a:endParaRPr lang="en-US" sz="2000" b="1" dirty="0"/>
          </a:p>
          <a:p>
            <a:pPr algn="ctr"/>
            <a:r>
              <a:rPr lang="en-US" dirty="0"/>
              <a:t>“Chinese Character Simplification through the </a:t>
            </a:r>
          </a:p>
          <a:p>
            <a:pPr algn="ctr"/>
            <a:r>
              <a:rPr lang="en-US" dirty="0"/>
              <a:t>Lens of Corpus Planning”</a:t>
            </a:r>
          </a:p>
          <a:p>
            <a:pPr algn="ctr"/>
            <a:r>
              <a:rPr lang="en-US" sz="2000" b="1" dirty="0"/>
              <a:t>Cameron Fontes</a:t>
            </a:r>
          </a:p>
          <a:p>
            <a:pPr algn="ctr"/>
            <a:r>
              <a:rPr lang="en-US" dirty="0"/>
              <a:t>“’And yet you’ve done the most for us’: The Realities </a:t>
            </a:r>
          </a:p>
          <a:p>
            <a:pPr algn="ctr"/>
            <a:r>
              <a:rPr lang="en-US" dirty="0"/>
              <a:t>of Aging in </a:t>
            </a:r>
            <a:r>
              <a:rPr lang="en-US" i="1" dirty="0"/>
              <a:t>Tokyo Story”</a:t>
            </a:r>
            <a:endParaRPr lang="en-US" dirty="0"/>
          </a:p>
          <a:p>
            <a:pPr algn="ctr"/>
            <a:r>
              <a:rPr lang="en-US" sz="2000" b="1" dirty="0"/>
              <a:t>Jordan Fries</a:t>
            </a:r>
          </a:p>
          <a:p>
            <a:pPr algn="ctr"/>
            <a:r>
              <a:rPr lang="en-US" dirty="0"/>
              <a:t>“No One Mourns the Wicked: Translation and </a:t>
            </a:r>
          </a:p>
          <a:p>
            <a:pPr algn="ctr"/>
            <a:r>
              <a:rPr lang="en-US" dirty="0"/>
              <a:t>Perception of Grendel’s Mother”</a:t>
            </a:r>
          </a:p>
          <a:p>
            <a:pPr algn="ctr"/>
            <a:r>
              <a:rPr lang="en-US" sz="2000" b="1" dirty="0"/>
              <a:t>Julianna Lowe</a:t>
            </a:r>
          </a:p>
          <a:p>
            <a:pPr algn="ctr"/>
            <a:r>
              <a:rPr lang="en-US" dirty="0"/>
              <a:t>“Catalyst for Change: Analyzing the Impact of Creative Writing on the Feminist Movement”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BCD687-F0D3-1A47-9448-2B9FD66AF7F8}"/>
              </a:ext>
            </a:extLst>
          </p:cNvPr>
          <p:cNvSpPr txBox="1"/>
          <p:nvPr/>
        </p:nvSpPr>
        <p:spPr>
          <a:xfrm>
            <a:off x="6574999" y="1350414"/>
            <a:ext cx="385732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Sarah Lyons</a:t>
            </a:r>
          </a:p>
          <a:p>
            <a:pPr algn="ctr"/>
            <a:r>
              <a:rPr lang="en-US" dirty="0"/>
              <a:t>“The Political Gun Debate: Targeting Presuppositions in Contrasting Political Cartoons”</a:t>
            </a:r>
          </a:p>
          <a:p>
            <a:pPr algn="ctr"/>
            <a:r>
              <a:rPr lang="en-US" sz="2000" b="1" dirty="0"/>
              <a:t>Dillon Miller</a:t>
            </a:r>
          </a:p>
          <a:p>
            <a:pPr algn="ctr"/>
            <a:r>
              <a:rPr lang="en-US" dirty="0"/>
              <a:t> “Voltaire and Virtue”</a:t>
            </a:r>
          </a:p>
          <a:p>
            <a:pPr algn="ctr"/>
            <a:r>
              <a:rPr lang="en-US" sz="2000" b="1" dirty="0"/>
              <a:t>McKenzie Morris</a:t>
            </a:r>
          </a:p>
          <a:p>
            <a:pPr algn="ctr"/>
            <a:r>
              <a:rPr lang="en-US" dirty="0"/>
              <a:t>“Shifting the Conversation: Confronting Colonial Stereotypes in </a:t>
            </a:r>
            <a:r>
              <a:rPr lang="en-US" i="1" dirty="0"/>
              <a:t>Things Fall Apart</a:t>
            </a:r>
            <a:r>
              <a:rPr lang="en-US" dirty="0"/>
              <a:t>”</a:t>
            </a:r>
          </a:p>
          <a:p>
            <a:pPr algn="ctr"/>
            <a:r>
              <a:rPr lang="en-US" sz="2000" b="1" dirty="0"/>
              <a:t>Carder Venable</a:t>
            </a:r>
          </a:p>
          <a:p>
            <a:pPr algn="ctr"/>
            <a:r>
              <a:rPr lang="en-US" dirty="0"/>
              <a:t>“Keats’ Nightingale and Hardy’s Thrush: Birds of a Feather That Do Not Flock Together”</a:t>
            </a:r>
          </a:p>
          <a:p>
            <a:pPr algn="ctr"/>
            <a:r>
              <a:rPr lang="en-US" sz="2000" b="1" dirty="0"/>
              <a:t>Adrianna Waters</a:t>
            </a:r>
          </a:p>
          <a:p>
            <a:pPr algn="ctr"/>
            <a:r>
              <a:rPr lang="en-US" dirty="0"/>
              <a:t>“Spinning Stereotypes: Shahrazad’s Storytelling Skills in ‘Sinbad the Sailor’”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816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41E41-F52F-4409-BDC0-A6029E61B38C}"/>
              </a:ext>
            </a:extLst>
          </p:cNvPr>
          <p:cNvSpPr txBox="1"/>
          <p:nvPr/>
        </p:nvSpPr>
        <p:spPr>
          <a:xfrm>
            <a:off x="0" y="0"/>
            <a:ext cx="12192000" cy="67958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Inspirational Acoustic - AShamaluevMusic">
            <a:hlinkClick r:id="" action="ppaction://media"/>
            <a:extLst>
              <a:ext uri="{FF2B5EF4-FFF2-40B4-BE49-F238E27FC236}">
                <a16:creationId xmlns:a16="http://schemas.microsoft.com/office/drawing/2014/main" id="{78AFCDE9-92A0-4523-8184-D60E71969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2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1128252-67FD-2B49-917A-E8DE309D512E}"/>
              </a:ext>
            </a:extLst>
          </p:cNvPr>
          <p:cNvGrpSpPr/>
          <p:nvPr/>
        </p:nvGrpSpPr>
        <p:grpSpPr>
          <a:xfrm rot="10800000">
            <a:off x="0" y="0"/>
            <a:ext cx="12192000" cy="6858001"/>
            <a:chOff x="0" y="-1"/>
            <a:chExt cx="12192000" cy="68580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25CEEB8-1E62-A149-9C40-9CFC85BAF190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6C04A-CF16-154B-8F59-96F9D99A7E4A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DC6B11C-9BBC-D341-B966-B89695484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7" r="2567"/>
          <a:stretch/>
        </p:blipFill>
        <p:spPr>
          <a:xfrm>
            <a:off x="526941" y="380999"/>
            <a:ext cx="4876801" cy="6096001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D27F68-9753-5248-A798-037468F91AA5}"/>
              </a:ext>
            </a:extLst>
          </p:cNvPr>
          <p:cNvSpPr txBox="1"/>
          <p:nvPr/>
        </p:nvSpPr>
        <p:spPr>
          <a:xfrm>
            <a:off x="6613004" y="2551836"/>
            <a:ext cx="4896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 </a:t>
            </a:r>
            <a:r>
              <a:rPr lang="en-US" sz="4000" b="1" dirty="0" err="1"/>
              <a:t>Ciulla</a:t>
            </a:r>
            <a:endParaRPr lang="en-US" sz="4000" b="1" dirty="0"/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Eva Rush Lee Scholarship</a:t>
            </a:r>
          </a:p>
        </p:txBody>
      </p:sp>
    </p:spTree>
    <p:extLst>
      <p:ext uri="{BB962C8B-B14F-4D97-AF65-F5344CB8AC3E}">
        <p14:creationId xmlns:p14="http://schemas.microsoft.com/office/powerpoint/2010/main" val="353454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80402E-13DB-D34F-92AE-52DC6F7DB468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220470-EA44-F14B-A0F9-6374452F7EDE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C453A9-F938-E642-98D3-FFDA0BB39C07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9DD6CAD-0144-8143-890D-C6BDC0C8B0FA}"/>
              </a:ext>
            </a:extLst>
          </p:cNvPr>
          <p:cNvSpPr txBox="1"/>
          <p:nvPr/>
        </p:nvSpPr>
        <p:spPr>
          <a:xfrm>
            <a:off x="-87695" y="2551837"/>
            <a:ext cx="6349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Faith Harris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Thomas G. Jones Scholarship Fund</a:t>
            </a:r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6463C4B7-D793-954F-8C97-59BEDD2A5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6700274" y="271021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8298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877DB8-CC1A-EC48-A167-EEAA264FDDB1}"/>
              </a:ext>
            </a:extLst>
          </p:cNvPr>
          <p:cNvGrpSpPr/>
          <p:nvPr/>
        </p:nvGrpSpPr>
        <p:grpSpPr>
          <a:xfrm rot="10800000">
            <a:off x="0" y="-2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654BB8-531A-0942-84A0-5EA8B86FBC68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390B78-B45B-484F-903F-2AEDAC34E822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0D952FE1-2A97-FB43-8457-B79BF525F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r="23333"/>
          <a:stretch/>
        </p:blipFill>
        <p:spPr>
          <a:xfrm>
            <a:off x="393457" y="371588"/>
            <a:ext cx="4891859" cy="6114824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DE3744-80C9-FC46-94C3-53CFB5F14972}"/>
              </a:ext>
            </a:extLst>
          </p:cNvPr>
          <p:cNvSpPr txBox="1"/>
          <p:nvPr/>
        </p:nvSpPr>
        <p:spPr>
          <a:xfrm>
            <a:off x="6668850" y="2274837"/>
            <a:ext cx="4784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Max Chambers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2020 English Excellence Scholarship Award</a:t>
            </a:r>
          </a:p>
        </p:txBody>
      </p:sp>
    </p:spTree>
    <p:extLst>
      <p:ext uri="{BB962C8B-B14F-4D97-AF65-F5344CB8AC3E}">
        <p14:creationId xmlns:p14="http://schemas.microsoft.com/office/powerpoint/2010/main" val="85104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3486D7-9EEF-BD4F-9A9B-69A12594715E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41F731-F948-324A-85D8-F574413C1D38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10A9A2-6DE6-4745-A354-913C0789E2B2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young girl wearing a hat and smiling at the camera&#10;&#10;Description automatically generated">
            <a:extLst>
              <a:ext uri="{FF2B5EF4-FFF2-40B4-BE49-F238E27FC236}">
                <a16:creationId xmlns:a16="http://schemas.microsoft.com/office/drawing/2014/main" id="{1F923917-AC28-B54A-BD23-E7EC27B9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4" r="4646"/>
          <a:stretch/>
        </p:blipFill>
        <p:spPr>
          <a:xfrm>
            <a:off x="6784652" y="319483"/>
            <a:ext cx="4975226" cy="6219033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E6D86C-A9A3-8A4B-AC9E-4EF5F663A409}"/>
              </a:ext>
            </a:extLst>
          </p:cNvPr>
          <p:cNvSpPr txBox="1"/>
          <p:nvPr/>
        </p:nvSpPr>
        <p:spPr>
          <a:xfrm>
            <a:off x="954630" y="1997838"/>
            <a:ext cx="435205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Bailey Cooke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Colonel Edgar Bryant and Edith R. Stansbury Scholarship Fund</a:t>
            </a:r>
          </a:p>
        </p:txBody>
      </p:sp>
    </p:spTree>
    <p:extLst>
      <p:ext uri="{BB962C8B-B14F-4D97-AF65-F5344CB8AC3E}">
        <p14:creationId xmlns:p14="http://schemas.microsoft.com/office/powerpoint/2010/main" val="94220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AA2B87-CF0D-5D41-AB1B-221CCD034BD8}"/>
              </a:ext>
            </a:extLst>
          </p:cNvPr>
          <p:cNvGrpSpPr/>
          <p:nvPr/>
        </p:nvGrpSpPr>
        <p:grpSpPr>
          <a:xfrm rot="10800000">
            <a:off x="0" y="-2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0DBBFC-2DE7-5848-8368-5B6E71181269}"/>
                </a:ext>
              </a:extLst>
            </p:cNvPr>
            <p:cNvSpPr/>
            <p:nvPr/>
          </p:nvSpPr>
          <p:spPr>
            <a:xfrm>
              <a:off x="6261315" y="-1"/>
              <a:ext cx="5930685" cy="6858001"/>
            </a:xfrm>
            <a:prstGeom prst="rect">
              <a:avLst/>
            </a:prstGeom>
            <a:solidFill>
              <a:schemeClr val="bg1"/>
            </a:solidFill>
            <a:ln w="82550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222EEF-3802-1A49-BDAC-649A99E2B5A9}"/>
                </a:ext>
              </a:extLst>
            </p:cNvPr>
            <p:cNvSpPr/>
            <p:nvPr/>
          </p:nvSpPr>
          <p:spPr>
            <a:xfrm>
              <a:off x="0" y="1242446"/>
              <a:ext cx="6261316" cy="4373106"/>
            </a:xfrm>
            <a:prstGeom prst="rect">
              <a:avLst/>
            </a:prstGeom>
            <a:solidFill>
              <a:schemeClr val="bg1"/>
            </a:solidFill>
            <a:ln w="73025"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4D2312-7256-CD44-87C2-10D05CB3D09A}"/>
              </a:ext>
            </a:extLst>
          </p:cNvPr>
          <p:cNvSpPr txBox="1"/>
          <p:nvPr/>
        </p:nvSpPr>
        <p:spPr>
          <a:xfrm>
            <a:off x="6668850" y="1356009"/>
            <a:ext cx="4784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Joseph Shoulders</a:t>
            </a:r>
          </a:p>
          <a:p>
            <a:pPr algn="ctr"/>
            <a:r>
              <a:rPr lang="en-US" sz="3600" dirty="0"/>
              <a:t> </a:t>
            </a:r>
          </a:p>
          <a:p>
            <a:pPr algn="ctr"/>
            <a:r>
              <a:rPr lang="en-US" sz="3200" dirty="0"/>
              <a:t>Colonel Edgar Bryant and Edith R. Stansbury Scholarship Fund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place in Robert Penn</a:t>
            </a:r>
          </a:p>
          <a:p>
            <a:pPr algn="ctr"/>
            <a:r>
              <a:rPr lang="en-US" sz="3200" dirty="0"/>
              <a:t>Warren Essay Contest</a:t>
            </a:r>
          </a:p>
          <a:p>
            <a:pPr algn="ctr"/>
            <a:endParaRPr lang="en-US" sz="3200" dirty="0"/>
          </a:p>
        </p:txBody>
      </p:sp>
      <p:pic>
        <p:nvPicPr>
          <p:cNvPr id="8" name="Picture 7" descr="A small clock tower in front of a house&#10;&#10;Description automatically generated">
            <a:extLst>
              <a:ext uri="{FF2B5EF4-FFF2-40B4-BE49-F238E27FC236}">
                <a16:creationId xmlns:a16="http://schemas.microsoft.com/office/drawing/2014/main" id="{C175039B-F9A5-B04D-905E-B3329D210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5648" r="-253" b="11050"/>
          <a:stretch/>
        </p:blipFill>
        <p:spPr>
          <a:xfrm>
            <a:off x="438959" y="271019"/>
            <a:ext cx="5052766" cy="631595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6607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F0301"/>
      </a:accent1>
      <a:accent2>
        <a:srgbClr val="C20100"/>
      </a:accent2>
      <a:accent3>
        <a:srgbClr val="C20100"/>
      </a:accent3>
      <a:accent4>
        <a:srgbClr val="C20100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{70A2EB10-7940-2540-854B-515F0C8F7439}tf10001067</Template>
  <TotalTime>3591</TotalTime>
  <Words>737</Words>
  <Application>Microsoft Office PowerPoint</Application>
  <PresentationFormat>Widescreen</PresentationFormat>
  <Paragraphs>177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Calibri</vt:lpstr>
      <vt:lpstr>Garamond</vt:lpstr>
      <vt:lpstr>Savon</vt:lpstr>
      <vt:lpstr>WKU English Department  2020 Award and Scholarship Winners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WKU English Department  2020 Award and Scholarship Winners</dc:title>
  <dc:creator>Bailey Cooke</dc:creator>
  <cp:lastModifiedBy>Mary Johnson</cp:lastModifiedBy>
  <cp:revision>29</cp:revision>
  <dcterms:created xsi:type="dcterms:W3CDTF">2020-04-14T21:53:02Z</dcterms:created>
  <dcterms:modified xsi:type="dcterms:W3CDTF">2020-05-14T16:05:50Z</dcterms:modified>
</cp:coreProperties>
</file>