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1"/>
  </p:notesMasterIdLst>
  <p:handoutMasterIdLst>
    <p:handoutMasterId r:id="rId92"/>
  </p:handoutMasterIdLst>
  <p:sldIdLst>
    <p:sldId id="256" r:id="rId2"/>
    <p:sldId id="258" r:id="rId3"/>
    <p:sldId id="260" r:id="rId4"/>
    <p:sldId id="262" r:id="rId5"/>
    <p:sldId id="288" r:id="rId6"/>
    <p:sldId id="308" r:id="rId7"/>
    <p:sldId id="295" r:id="rId8"/>
    <p:sldId id="287" r:id="rId9"/>
    <p:sldId id="316" r:id="rId10"/>
    <p:sldId id="349" r:id="rId11"/>
    <p:sldId id="317" r:id="rId12"/>
    <p:sldId id="286" r:id="rId13"/>
    <p:sldId id="350" r:id="rId14"/>
    <p:sldId id="378" r:id="rId15"/>
    <p:sldId id="379" r:id="rId16"/>
    <p:sldId id="380" r:id="rId17"/>
    <p:sldId id="381" r:id="rId18"/>
    <p:sldId id="382" r:id="rId19"/>
    <p:sldId id="351" r:id="rId20"/>
    <p:sldId id="352" r:id="rId21"/>
    <p:sldId id="353" r:id="rId22"/>
    <p:sldId id="257" r:id="rId23"/>
    <p:sldId id="261" r:id="rId24"/>
    <p:sldId id="274" r:id="rId25"/>
    <p:sldId id="276" r:id="rId26"/>
    <p:sldId id="268" r:id="rId27"/>
    <p:sldId id="343" r:id="rId28"/>
    <p:sldId id="319" r:id="rId29"/>
    <p:sldId id="265" r:id="rId30"/>
    <p:sldId id="303" r:id="rId31"/>
    <p:sldId id="291" r:id="rId32"/>
    <p:sldId id="304" r:id="rId33"/>
    <p:sldId id="320" r:id="rId34"/>
    <p:sldId id="306" r:id="rId35"/>
    <p:sldId id="273" r:id="rId36"/>
    <p:sldId id="293" r:id="rId37"/>
    <p:sldId id="324" r:id="rId38"/>
    <p:sldId id="325" r:id="rId39"/>
    <p:sldId id="297" r:id="rId40"/>
    <p:sldId id="307" r:id="rId41"/>
    <p:sldId id="309" r:id="rId42"/>
    <p:sldId id="313" r:id="rId43"/>
    <p:sldId id="269" r:id="rId44"/>
    <p:sldId id="270" r:id="rId45"/>
    <p:sldId id="271" r:id="rId46"/>
    <p:sldId id="278" r:id="rId47"/>
    <p:sldId id="263" r:id="rId48"/>
    <p:sldId id="331" r:id="rId49"/>
    <p:sldId id="259" r:id="rId50"/>
    <p:sldId id="367" r:id="rId51"/>
    <p:sldId id="366" r:id="rId52"/>
    <p:sldId id="365" r:id="rId53"/>
    <p:sldId id="368" r:id="rId54"/>
    <p:sldId id="369" r:id="rId55"/>
    <p:sldId id="370" r:id="rId56"/>
    <p:sldId id="371" r:id="rId57"/>
    <p:sldId id="372" r:id="rId58"/>
    <p:sldId id="264" r:id="rId59"/>
    <p:sldId id="299" r:id="rId60"/>
    <p:sldId id="300" r:id="rId61"/>
    <p:sldId id="266" r:id="rId62"/>
    <p:sldId id="302" r:id="rId63"/>
    <p:sldId id="334" r:id="rId64"/>
    <p:sldId id="312" r:id="rId65"/>
    <p:sldId id="315" r:id="rId66"/>
    <p:sldId id="321" r:id="rId67"/>
    <p:sldId id="339" r:id="rId68"/>
    <p:sldId id="340" r:id="rId69"/>
    <p:sldId id="335" r:id="rId70"/>
    <p:sldId id="362" r:id="rId71"/>
    <p:sldId id="336" r:id="rId72"/>
    <p:sldId id="337" r:id="rId73"/>
    <p:sldId id="357" r:id="rId74"/>
    <p:sldId id="358" r:id="rId75"/>
    <p:sldId id="356" r:id="rId76"/>
    <p:sldId id="363" r:id="rId77"/>
    <p:sldId id="359" r:id="rId78"/>
    <p:sldId id="361" r:id="rId79"/>
    <p:sldId id="373" r:id="rId80"/>
    <p:sldId id="374" r:id="rId81"/>
    <p:sldId id="375" r:id="rId82"/>
    <p:sldId id="376" r:id="rId83"/>
    <p:sldId id="377" r:id="rId84"/>
    <p:sldId id="332" r:id="rId85"/>
    <p:sldId id="333" r:id="rId86"/>
    <p:sldId id="344" r:id="rId87"/>
    <p:sldId id="384" r:id="rId88"/>
    <p:sldId id="383" r:id="rId89"/>
    <p:sldId id="296"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30"/>
    <a:srgbClr val="FF00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00" d="100"/>
          <a:sy n="100" d="100"/>
        </p:scale>
        <p:origin x="-294"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accent2_3" csCatId="accent2"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0E319990-9B6F-AC42-B57B-725F4C736851}"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5B813B70-5811-DE4F-845D-3B9DFDE907D3}" type="presOf" srcId="{D1776C8F-2B10-4075-8DF7-7F65AB725ED5}" destId="{F5034101-5B7D-4FE7-B47A-5A48CF39606B}" srcOrd="0" destOrd="0" presId="urn:microsoft.com/office/officeart/2005/8/layout/vList5"/>
    <dgm:cxn modelId="{D1378B62-04CB-2847-8EAC-4AF838E74A8E}" type="presOf" srcId="{6BE4E373-0656-4EDC-821E-BE09C952B1F6}" destId="{C7C3E6FD-D83F-4BDA-907E-B5EE041DA931}"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AD4AB9FA-5244-1E4F-A1C4-099E0657D868}" type="presOf" srcId="{1E4D3931-0DBD-4211-A24A-6AF364284B1E}" destId="{D54B1729-BC98-42C1-9C6C-D65DCBA4358F}" srcOrd="0" destOrd="0" presId="urn:microsoft.com/office/officeart/2005/8/layout/vList5"/>
    <dgm:cxn modelId="{38F5C508-7F4C-1D40-88FD-B98633C09B80}" type="presOf" srcId="{74EE5CD8-078F-4590-BF9C-A341A294A016}" destId="{7E429971-BC57-430F-BB25-C0574E5E39E3}"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F55A9A18-39C2-164D-9A9B-E0521213AB6D}" type="presOf" srcId="{AA046201-5C4D-445E-BF0B-5C6D2B0A1945}" destId="{C04276DC-EE64-470A-B8BC-09067B8045FA}"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49A2856E-B6C4-5B4F-927B-D5B728AF1D21}" type="presOf" srcId="{C59269D0-92A5-481C-BA64-727AFB0DD545}" destId="{B37A5355-225B-4C6F-AED7-6C620F99EECC}" srcOrd="0" destOrd="0" presId="urn:microsoft.com/office/officeart/2005/8/layout/vList5"/>
    <dgm:cxn modelId="{7D89E3FB-A1B8-294B-B217-32596E188129}" type="presParOf" srcId="{AAE7A1E6-6847-453D-B55B-8A82BF138C1D}" destId="{C4407577-18A2-46E0-8805-2838042EB67A}" srcOrd="0" destOrd="0" presId="urn:microsoft.com/office/officeart/2005/8/layout/vList5"/>
    <dgm:cxn modelId="{F3A3ED70-ACAF-9F47-A31D-124AA648B66F}" type="presParOf" srcId="{C4407577-18A2-46E0-8805-2838042EB67A}" destId="{7E429971-BC57-430F-BB25-C0574E5E39E3}" srcOrd="0" destOrd="0" presId="urn:microsoft.com/office/officeart/2005/8/layout/vList5"/>
    <dgm:cxn modelId="{1191BB49-3E3F-2645-8CE8-BA2CA4E1521A}" type="presParOf" srcId="{C4407577-18A2-46E0-8805-2838042EB67A}" destId="{D54B1729-BC98-42C1-9C6C-D65DCBA4358F}" srcOrd="1" destOrd="0" presId="urn:microsoft.com/office/officeart/2005/8/layout/vList5"/>
    <dgm:cxn modelId="{F7DECFAC-BA68-0749-ABE7-F2FFD0D512B3}" type="presParOf" srcId="{AAE7A1E6-6847-453D-B55B-8A82BF138C1D}" destId="{AB8574CC-D4F2-4555-AEE3-F4EE58B11D03}" srcOrd="1" destOrd="0" presId="urn:microsoft.com/office/officeart/2005/8/layout/vList5"/>
    <dgm:cxn modelId="{0D2766A2-E61E-9542-AC52-87F9BB8EBC60}" type="presParOf" srcId="{AAE7A1E6-6847-453D-B55B-8A82BF138C1D}" destId="{85B8F607-FDD8-476A-ADBE-E1250824F294}" srcOrd="2" destOrd="0" presId="urn:microsoft.com/office/officeart/2005/8/layout/vList5"/>
    <dgm:cxn modelId="{F3E983D1-8E30-0348-972D-FA2D0E63F172}" type="presParOf" srcId="{85B8F607-FDD8-476A-ADBE-E1250824F294}" destId="{C04276DC-EE64-470A-B8BC-09067B8045FA}" srcOrd="0" destOrd="0" presId="urn:microsoft.com/office/officeart/2005/8/layout/vList5"/>
    <dgm:cxn modelId="{AAF32955-6C8D-5D4F-A6AA-549F83868F02}" type="presParOf" srcId="{85B8F607-FDD8-476A-ADBE-E1250824F294}" destId="{B37A5355-225B-4C6F-AED7-6C620F99EECC}" srcOrd="1" destOrd="0" presId="urn:microsoft.com/office/officeart/2005/8/layout/vList5"/>
    <dgm:cxn modelId="{25FFC574-22F4-3D49-A191-176FBBEB6D6A}" type="presParOf" srcId="{AAE7A1E6-6847-453D-B55B-8A82BF138C1D}" destId="{5ACAA866-A8A8-4183-97B5-CEEAB1525C60}" srcOrd="3" destOrd="0" presId="urn:microsoft.com/office/officeart/2005/8/layout/vList5"/>
    <dgm:cxn modelId="{85228453-3E03-894B-B4FE-9CB98F38D517}" type="presParOf" srcId="{AAE7A1E6-6847-453D-B55B-8A82BF138C1D}" destId="{477213BE-9E91-4950-8451-7F60796F47F4}" srcOrd="4" destOrd="0" presId="urn:microsoft.com/office/officeart/2005/8/layout/vList5"/>
    <dgm:cxn modelId="{7399312F-0FD0-CF43-A6CA-23AEDCD382E6}" type="presParOf" srcId="{477213BE-9E91-4950-8451-7F60796F47F4}" destId="{F5034101-5B7D-4FE7-B47A-5A48CF39606B}" srcOrd="0" destOrd="0" presId="urn:microsoft.com/office/officeart/2005/8/layout/vList5"/>
    <dgm:cxn modelId="{335E15C9-91DA-5E43-835B-F3153DF33908}"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829029-9E52-4476-986A-2AFE54062050}" type="datetimeFigureOut">
              <a:rPr lang="en-US" smtClean="0"/>
              <a:t>5/1/16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4461E6-09CD-4241-9A18-6854EF583EE2}" type="slidenum">
              <a:rPr lang="en-US" smtClean="0"/>
              <a:t>‹#›</a:t>
            </a:fld>
            <a:endParaRPr lang="en-US"/>
          </a:p>
        </p:txBody>
      </p:sp>
    </p:spTree>
    <p:extLst>
      <p:ext uri="{BB962C8B-B14F-4D97-AF65-F5344CB8AC3E}">
        <p14:creationId xmlns:p14="http://schemas.microsoft.com/office/powerpoint/2010/main" val="135100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AB8E3-8310-8645-891F-C7702EDA697D}" type="datetimeFigureOut">
              <a:rPr lang="en-US" smtClean="0"/>
              <a:t>5/1/16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BCBEC0-ECDD-1E4F-BE00-CDA8BDEC2C32}" type="slidenum">
              <a:rPr lang="en-US" smtClean="0"/>
              <a:t>‹#›</a:t>
            </a:fld>
            <a:endParaRPr lang="en-US"/>
          </a:p>
        </p:txBody>
      </p:sp>
    </p:spTree>
    <p:extLst>
      <p:ext uri="{BB962C8B-B14F-4D97-AF65-F5344CB8AC3E}">
        <p14:creationId xmlns:p14="http://schemas.microsoft.com/office/powerpoint/2010/main" val="2039445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microsoft.com/office/2007/relationships/hdphoto" Target="../media/hdphoto5.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microsoft.com/office/2007/relationships/hdphoto" Target="../media/hdphoto6.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microsoft.com/office/2007/relationships/hdphoto" Target="../media/hdphoto7.wdp"/></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8"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diagramData" Target="../diagrams/data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4.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alphaModFix/>
            <a:duotone>
              <a:prstClr val="black"/>
              <a:srgbClr val="FF003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0" y="1251"/>
            <a:ext cx="3721618" cy="6858000"/>
          </a:xfrm>
          <a:prstGeom prst="rect">
            <a:avLst/>
          </a:prstGeom>
        </p:spPr>
      </p:pic>
      <p:pic>
        <p:nvPicPr>
          <p:cNvPr id="5" name="Picture 9" descr="star_withtex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62800" y="5165725"/>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90800" y="2286000"/>
            <a:ext cx="6180224" cy="1470025"/>
          </a:xfrm>
        </p:spPr>
        <p:txBody>
          <a:bodyPr anchor="t"/>
          <a:lstStyle>
            <a:lvl1pPr algn="r">
              <a:defRPr lang="en-US" dirty="0"/>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8086294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p:txBody>
          <a:bodyPr/>
          <a:lstStyle>
            <a:lvl1pPr>
              <a:defRPr/>
            </a:lvl1pPr>
          </a:lstStyle>
          <a:p>
            <a:pPr>
              <a:defRPr/>
            </a:pPr>
            <a:fld id="{4EB8EEBC-1B1C-494A-B1A9-D6CD7291042D}" type="datetimeFigureOut">
              <a:rPr lang="en-US"/>
              <a:pPr>
                <a:defRPr/>
              </a:pPr>
              <a:t>5/1/16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4760E-8EE9-B14D-B7B9-C5AB05D4014F}" type="slidenum">
              <a:rPr lang="en-US"/>
              <a:pPr>
                <a:defRPr/>
              </a:pPr>
              <a:t>‹#›</a:t>
            </a:fld>
            <a:endParaRPr lang="en-US" dirty="0"/>
          </a:p>
        </p:txBody>
      </p:sp>
      <p:pic>
        <p:nvPicPr>
          <p:cNvPr id="10" name="Picture 9"/>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54395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00D989-4CB6-524D-8B7E-9C4E8F2FB8FE}" type="datetimeFigureOut">
              <a:rPr lang="en-US"/>
              <a:pPr>
                <a:defRPr/>
              </a:pPr>
              <a:t>5/1/16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7C5459-4E27-5149-BB50-BDABA1882597}" type="slidenum">
              <a:rPr lang="en-US"/>
              <a:pPr>
                <a:defRPr/>
              </a:pPr>
              <a:t>‹#›</a:t>
            </a:fld>
            <a:endParaRPr lang="en-US" dirty="0"/>
          </a:p>
        </p:txBody>
      </p:sp>
      <p:pic>
        <p:nvPicPr>
          <p:cNvPr id="8" name="Picture 7"/>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4044085281"/>
      </p:ext>
    </p:extLst>
  </p:cSld>
  <p:clrMapOvr>
    <a:masterClrMapping/>
  </p:clrMapOvr>
  <p:transition xmlns:p14="http://schemas.microsoft.com/office/powerpoint/2010/mai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DCD02-4C43-4243-AD14-2ED94E15D57E}" type="datetimeFigureOut">
              <a:rPr lang="en-US"/>
              <a:pPr>
                <a:defRPr/>
              </a:pPr>
              <a:t>5/1/16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1E8EC5-E3D2-8F43-851E-A8E5CEE86C76}" type="slidenum">
              <a:rPr lang="en-US"/>
              <a:pPr>
                <a:defRPr/>
              </a:pPr>
              <a:t>‹#›</a:t>
            </a:fld>
            <a:endParaRPr lang="en-US" dirty="0"/>
          </a:p>
        </p:txBody>
      </p:sp>
      <p:pic>
        <p:nvPicPr>
          <p:cNvPr id="7" name="Picture 6"/>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2593752112"/>
      </p:ext>
    </p:extLst>
  </p:cSld>
  <p:clrMapOvr>
    <a:masterClrMapping/>
  </p:clrMapOvr>
  <p:transition xmlns:p14="http://schemas.microsoft.com/office/powerpoint/2010/mai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tretch>
            <a:fillRect/>
          </a:stretch>
        </p:blipFill>
        <p:spPr>
          <a:xfrm>
            <a:off x="-4870062" y="-409234"/>
            <a:ext cx="7765662" cy="16476125"/>
          </a:xfrm>
          <a:prstGeom prst="rect">
            <a:avLst/>
          </a:prstGeom>
        </p:spPr>
      </p:pic>
      <p:sp>
        <p:nvSpPr>
          <p:cNvPr id="3" name="Date Placeholder 2"/>
          <p:cNvSpPr>
            <a:spLocks noGrp="1"/>
          </p:cNvSpPr>
          <p:nvPr>
            <p:ph type="dt" sz="half" idx="10"/>
          </p:nvPr>
        </p:nvSpPr>
        <p:spPr/>
        <p:txBody>
          <a:bodyPr/>
          <a:lstStyle/>
          <a:p>
            <a:pPr>
              <a:defRPr/>
            </a:pPr>
            <a:fld id="{F43141D9-8EC7-EF4A-B327-EB75993AB501}" type="datetimeFigureOut">
              <a:rPr lang="en-US" smtClean="0"/>
              <a:pPr>
                <a:defRPr/>
              </a:pPr>
              <a:t>5/1/16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889A2E-4D25-6543-803E-B921CC79A9A3}" type="slidenum">
              <a:rPr lang="en-US" smtClean="0"/>
              <a:pPr>
                <a:defRPr/>
              </a:pPr>
              <a:t>‹#›</a:t>
            </a:fld>
            <a:endParaRPr lang="en-US" dirty="0"/>
          </a:p>
        </p:txBody>
      </p:sp>
      <p:sp>
        <p:nvSpPr>
          <p:cNvPr id="8" name="Text Placeholder 7"/>
          <p:cNvSpPr>
            <a:spLocks noGrp="1"/>
          </p:cNvSpPr>
          <p:nvPr>
            <p:ph type="body" sz="quarter" idx="13" hasCustomPrompt="1"/>
          </p:nvPr>
        </p:nvSpPr>
        <p:spPr>
          <a:xfrm>
            <a:off x="3352800" y="1131887"/>
            <a:ext cx="5486400" cy="3865789"/>
          </a:xfrm>
        </p:spPr>
        <p:txBody>
          <a:bodyPr/>
          <a:lstStyle>
            <a:lvl1pPr marL="0" indent="0">
              <a:buNone/>
              <a:defRPr sz="4400" baseline="0">
                <a:latin typeface="Georgia"/>
                <a:cs typeface="Georgia"/>
              </a:defRPr>
            </a:lvl1pPr>
          </a:lstStyle>
          <a:p>
            <a:pPr lvl="0"/>
            <a:r>
              <a:rPr lang="en-US" dirty="0" smtClean="0"/>
              <a:t>Click to edit text</a:t>
            </a:r>
            <a:endParaRPr lang="en-US" dirty="0"/>
          </a:p>
        </p:txBody>
      </p:sp>
    </p:spTree>
    <p:extLst>
      <p:ext uri="{BB962C8B-B14F-4D97-AF65-F5344CB8AC3E}">
        <p14:creationId xmlns:p14="http://schemas.microsoft.com/office/powerpoint/2010/main" val="1815543892"/>
      </p:ext>
    </p:extLst>
  </p:cSld>
  <p:clrMapOvr>
    <a:masterClrMapping/>
  </p:clrMapOvr>
  <p:transition xmlns:p14="http://schemas.microsoft.com/office/powerpoint/2010/mai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43141D9-8EC7-EF4A-B327-EB75993AB501}" type="datetimeFigureOut">
              <a:rPr lang="en-US" smtClean="0"/>
              <a:pPr>
                <a:defRPr/>
              </a:pPr>
              <a:t>5/1/16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889A2E-4D25-6543-803E-B921CC79A9A3}" type="slidenum">
              <a:rPr lang="en-US" smtClean="0"/>
              <a:pPr>
                <a:defRPr/>
              </a:pPr>
              <a:t>‹#›</a:t>
            </a:fld>
            <a:endParaRPr lang="en-US" dirty="0"/>
          </a:p>
        </p:txBody>
      </p:sp>
      <p:pic>
        <p:nvPicPr>
          <p:cNvPr id="6" name="Picture 5"/>
          <p:cNvPicPr>
            <a:picLocks noChangeAspect="1"/>
          </p:cNvPicPr>
          <p:nvPr userDrawn="1"/>
        </p:nvPicPr>
        <p:blipFill>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a:ext>
            </a:extLst>
          </a:blip>
          <a:stretch>
            <a:fillRect/>
          </a:stretch>
        </p:blipFill>
        <p:spPr>
          <a:xfrm>
            <a:off x="-4870062" y="-3331891"/>
            <a:ext cx="7765662" cy="16476125"/>
          </a:xfrm>
          <a:prstGeom prst="rect">
            <a:avLst/>
          </a:prstGeom>
        </p:spPr>
      </p:pic>
      <p:sp>
        <p:nvSpPr>
          <p:cNvPr id="8" name="Text Placeholder 7"/>
          <p:cNvSpPr>
            <a:spLocks noGrp="1"/>
          </p:cNvSpPr>
          <p:nvPr>
            <p:ph type="body" sz="quarter" idx="13" hasCustomPrompt="1"/>
          </p:nvPr>
        </p:nvSpPr>
        <p:spPr>
          <a:xfrm>
            <a:off x="3352800" y="1117600"/>
            <a:ext cx="5486400" cy="3644900"/>
          </a:xfrm>
        </p:spPr>
        <p:txBody>
          <a:bodyPr/>
          <a:lstStyle>
            <a:lvl1pPr marL="0" indent="0">
              <a:buNone/>
              <a:defRPr sz="4400" baseline="0">
                <a:latin typeface="Georgia"/>
                <a:cs typeface="Georgia"/>
              </a:defRPr>
            </a:lvl1pPr>
          </a:lstStyle>
          <a:p>
            <a:pPr lvl="0"/>
            <a:r>
              <a:rPr lang="en-US" dirty="0" smtClean="0"/>
              <a:t>Click to edit text</a:t>
            </a:r>
            <a:endParaRPr lang="en-US" dirty="0"/>
          </a:p>
        </p:txBody>
      </p:sp>
    </p:spTree>
    <p:extLst>
      <p:ext uri="{BB962C8B-B14F-4D97-AF65-F5344CB8AC3E}">
        <p14:creationId xmlns:p14="http://schemas.microsoft.com/office/powerpoint/2010/main" val="3140046634"/>
      </p:ext>
    </p:extLst>
  </p:cSld>
  <p:clrMapOvr>
    <a:masterClrMapping/>
  </p:clrMapOvr>
  <p:transition xmlns:p14="http://schemas.microsoft.com/office/powerpoint/2010/mai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43141D9-8EC7-EF4A-B327-EB75993AB501}" type="datetimeFigureOut">
              <a:rPr lang="en-US" smtClean="0"/>
              <a:pPr>
                <a:defRPr/>
              </a:pPr>
              <a:t>5/1/16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889A2E-4D25-6543-803E-B921CC79A9A3}" type="slidenum">
              <a:rPr lang="en-US" smtClean="0"/>
              <a:pPr>
                <a:defRPr/>
              </a:pPr>
              <a:t>‹#›</a:t>
            </a:fld>
            <a:endParaRPr lang="en-US" dirty="0"/>
          </a:p>
        </p:txBody>
      </p:sp>
      <p:pic>
        <p:nvPicPr>
          <p:cNvPr id="6" name="Picture 5"/>
          <p:cNvPicPr>
            <a:picLocks noChangeAspect="1"/>
          </p:cNvPicPr>
          <p:nvPr userDrawn="1"/>
        </p:nvPicPr>
        <p:blipFill>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tretch>
            <a:fillRect/>
          </a:stretch>
        </p:blipFill>
        <p:spPr>
          <a:xfrm>
            <a:off x="-4738690" y="-7963867"/>
            <a:ext cx="7765662" cy="16476125"/>
          </a:xfrm>
          <a:prstGeom prst="rect">
            <a:avLst/>
          </a:prstGeom>
        </p:spPr>
      </p:pic>
      <p:sp>
        <p:nvSpPr>
          <p:cNvPr id="8" name="Text Placeholder 7"/>
          <p:cNvSpPr>
            <a:spLocks noGrp="1"/>
          </p:cNvSpPr>
          <p:nvPr>
            <p:ph type="body" sz="quarter" idx="13" hasCustomPrompt="1"/>
          </p:nvPr>
        </p:nvSpPr>
        <p:spPr>
          <a:xfrm>
            <a:off x="3352800" y="1284288"/>
            <a:ext cx="5486400" cy="3575332"/>
          </a:xfrm>
        </p:spPr>
        <p:txBody>
          <a:bodyPr/>
          <a:lstStyle>
            <a:lvl1pPr marL="0" indent="0">
              <a:buNone/>
              <a:defRPr sz="4400">
                <a:latin typeface="Georgia"/>
                <a:cs typeface="Georgia"/>
              </a:defRPr>
            </a:lvl1pPr>
          </a:lstStyle>
          <a:p>
            <a:pPr lvl="0"/>
            <a:r>
              <a:rPr lang="en-US" dirty="0" smtClean="0"/>
              <a:t>Click to edit text</a:t>
            </a:r>
            <a:endParaRPr lang="en-US" dirty="0"/>
          </a:p>
        </p:txBody>
      </p:sp>
    </p:spTree>
    <p:extLst>
      <p:ext uri="{BB962C8B-B14F-4D97-AF65-F5344CB8AC3E}">
        <p14:creationId xmlns:p14="http://schemas.microsoft.com/office/powerpoint/2010/main" val="2238587660"/>
      </p:ext>
    </p:extLst>
  </p:cSld>
  <p:clrMapOvr>
    <a:masterClrMapping/>
  </p:clrMapOvr>
  <p:transition xmlns:p14="http://schemas.microsoft.com/office/powerpoint/2010/mai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tem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43141D9-8EC7-EF4A-B327-EB75993AB501}" type="datetimeFigureOut">
              <a:rPr lang="en-US" smtClean="0"/>
              <a:pPr>
                <a:defRPr/>
              </a:pPr>
              <a:t>5/1/16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889A2E-4D25-6543-803E-B921CC79A9A3}" type="slidenum">
              <a:rPr lang="en-US" smtClean="0"/>
              <a:pPr>
                <a:defRPr/>
              </a:pPr>
              <a:t>‹#›</a:t>
            </a:fld>
            <a:endParaRPr lang="en-US" dirty="0"/>
          </a:p>
        </p:txBody>
      </p:sp>
      <p:graphicFrame>
        <p:nvGraphicFramePr>
          <p:cNvPr id="6" name="Diagram 5"/>
          <p:cNvGraphicFramePr/>
          <p:nvPr userDrawn="1">
            <p:extLst>
              <p:ext uri="{D42A27DB-BD31-4B8C-83A1-F6EECF244321}">
                <p14:modId xmlns:p14="http://schemas.microsoft.com/office/powerpoint/2010/main" val="1895584864"/>
              </p:ext>
            </p:extLst>
          </p:nvPr>
        </p:nvGraphicFramePr>
        <p:xfrm>
          <a:off x="1878459" y="190578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userDrawn="1"/>
        </p:nvPicPr>
        <p:blipFill rotWithShape="1">
          <a:blip r:embed="rId7" cstate="email">
            <a:duotone>
              <a:prstClr val="black"/>
              <a:srgbClr val="FF0000">
                <a:tint val="45000"/>
                <a:satMod val="400000"/>
              </a:srgbClr>
            </a:duotone>
            <a:extLst>
              <a:ext uri="{BEBA8EAE-BF5A-486C-A8C5-ECC9F3942E4B}">
                <a14:imgProps xmlns:a14="http://schemas.microsoft.com/office/drawing/2010/main">
                  <a14:imgLayer r:embed="rId8">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
        <p:nvSpPr>
          <p:cNvPr id="9" name="Text Placeholder 8"/>
          <p:cNvSpPr>
            <a:spLocks noGrp="1"/>
          </p:cNvSpPr>
          <p:nvPr>
            <p:ph type="body" sz="quarter" idx="13"/>
          </p:nvPr>
        </p:nvSpPr>
        <p:spPr>
          <a:xfrm>
            <a:off x="3221039" y="2139115"/>
            <a:ext cx="4639594" cy="855412"/>
          </a:xfrm>
        </p:spPr>
        <p:txBody>
          <a:bodyPr/>
          <a:lstStyle/>
          <a:p>
            <a:pPr lvl="0"/>
            <a:r>
              <a:rPr lang="en-US" dirty="0" smtClean="0"/>
              <a:t>Click to edit</a:t>
            </a:r>
            <a:endParaRPr lang="en-US" dirty="0"/>
          </a:p>
        </p:txBody>
      </p:sp>
      <p:sp>
        <p:nvSpPr>
          <p:cNvPr id="11" name="Text Placeholder 8"/>
          <p:cNvSpPr>
            <a:spLocks noGrp="1"/>
          </p:cNvSpPr>
          <p:nvPr>
            <p:ph type="body" sz="quarter" idx="14"/>
          </p:nvPr>
        </p:nvSpPr>
        <p:spPr>
          <a:xfrm>
            <a:off x="3221039" y="3529431"/>
            <a:ext cx="4639594" cy="855412"/>
          </a:xfrm>
        </p:spPr>
        <p:txBody>
          <a:bodyPr/>
          <a:lstStyle/>
          <a:p>
            <a:pPr lvl="0"/>
            <a:r>
              <a:rPr lang="en-US" dirty="0" smtClean="0"/>
              <a:t>Click to edit</a:t>
            </a:r>
            <a:endParaRPr lang="en-US" dirty="0"/>
          </a:p>
        </p:txBody>
      </p:sp>
      <p:sp>
        <p:nvSpPr>
          <p:cNvPr id="12" name="Text Placeholder 8"/>
          <p:cNvSpPr>
            <a:spLocks noGrp="1"/>
          </p:cNvSpPr>
          <p:nvPr>
            <p:ph type="body" sz="quarter" idx="15"/>
          </p:nvPr>
        </p:nvSpPr>
        <p:spPr>
          <a:xfrm>
            <a:off x="3221039" y="4893010"/>
            <a:ext cx="4639594" cy="855412"/>
          </a:xfrm>
        </p:spPr>
        <p:txBody>
          <a:bodyPr/>
          <a:lstStyle/>
          <a:p>
            <a:pPr lvl="0"/>
            <a:r>
              <a:rPr lang="en-US" dirty="0" smtClean="0"/>
              <a:t>Click to edit</a:t>
            </a:r>
            <a:endParaRPr lang="en-US" dirty="0"/>
          </a:p>
        </p:txBody>
      </p:sp>
    </p:spTree>
    <p:extLst>
      <p:ext uri="{BB962C8B-B14F-4D97-AF65-F5344CB8AC3E}">
        <p14:creationId xmlns:p14="http://schemas.microsoft.com/office/powerpoint/2010/main" val="235059937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7E429971-BC57-430F-BB25-C0574E5E39E3}"/>
                                            </p:graphicEl>
                                          </p:spTgt>
                                        </p:tgtEl>
                                        <p:attrNameLst>
                                          <p:attrName>style.visibility</p:attrName>
                                        </p:attrNameLst>
                                      </p:cBhvr>
                                      <p:to>
                                        <p:strVal val="visible"/>
                                      </p:to>
                                    </p:set>
                                    <p:animEffect transition="in" filter="wipe(left)">
                                      <p:cBhvr>
                                        <p:cTn id="7" dur="500"/>
                                        <p:tgtEl>
                                          <p:spTgt spid="6">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D54B1729-BC98-42C1-9C6C-D65DCBA4358F}"/>
                                            </p:graphicEl>
                                          </p:spTgt>
                                        </p:tgtEl>
                                        <p:attrNameLst>
                                          <p:attrName>style.visibility</p:attrName>
                                        </p:attrNameLst>
                                      </p:cBhvr>
                                      <p:to>
                                        <p:strVal val="visible"/>
                                      </p:to>
                                    </p:set>
                                    <p:animEffect transition="in" filter="wipe(left)">
                                      <p:cBhvr>
                                        <p:cTn id="11" dur="500"/>
                                        <p:tgtEl>
                                          <p:spTgt spid="6">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C04276DC-EE64-470A-B8BC-09067B8045FA}"/>
                                            </p:graphicEl>
                                          </p:spTgt>
                                        </p:tgtEl>
                                        <p:attrNameLst>
                                          <p:attrName>style.visibility</p:attrName>
                                        </p:attrNameLst>
                                      </p:cBhvr>
                                      <p:to>
                                        <p:strVal val="visible"/>
                                      </p:to>
                                    </p:set>
                                    <p:animEffect transition="in" filter="wipe(left)">
                                      <p:cBhvr>
                                        <p:cTn id="15" dur="500"/>
                                        <p:tgtEl>
                                          <p:spTgt spid="6">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B37A5355-225B-4C6F-AED7-6C620F99EECC}"/>
                                            </p:graphicEl>
                                          </p:spTgt>
                                        </p:tgtEl>
                                        <p:attrNameLst>
                                          <p:attrName>style.visibility</p:attrName>
                                        </p:attrNameLst>
                                      </p:cBhvr>
                                      <p:to>
                                        <p:strVal val="visible"/>
                                      </p:to>
                                    </p:set>
                                    <p:animEffect transition="in" filter="wipe(left)">
                                      <p:cBhvr>
                                        <p:cTn id="19" dur="500"/>
                                        <p:tgtEl>
                                          <p:spTgt spid="6">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F5034101-5B7D-4FE7-B47A-5A48CF39606B}"/>
                                            </p:graphicEl>
                                          </p:spTgt>
                                        </p:tgtEl>
                                        <p:attrNameLst>
                                          <p:attrName>style.visibility</p:attrName>
                                        </p:attrNameLst>
                                      </p:cBhvr>
                                      <p:to>
                                        <p:strVal val="visible"/>
                                      </p:to>
                                    </p:set>
                                    <p:animEffect transition="in" filter="wipe(left)">
                                      <p:cBhvr>
                                        <p:cTn id="23" dur="500"/>
                                        <p:tgtEl>
                                          <p:spTgt spid="6">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C7C3E6FD-D83F-4BDA-907E-B5EE041DA931}"/>
                                            </p:graphicEl>
                                          </p:spTgt>
                                        </p:tgtEl>
                                        <p:attrNameLst>
                                          <p:attrName>style.visibility</p:attrName>
                                        </p:attrNameLst>
                                      </p:cBhvr>
                                      <p:to>
                                        <p:strVal val="visible"/>
                                      </p:to>
                                    </p:set>
                                    <p:animEffect transition="in" filter="wipe(left)">
                                      <p:cBhvr>
                                        <p:cTn id="27" dur="500"/>
                                        <p:tgtEl>
                                          <p:spTgt spid="6">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43141D9-8EC7-EF4A-B327-EB75993AB501}" type="datetimeFigureOut">
              <a:rPr lang="en-US" smtClean="0"/>
              <a:pPr>
                <a:defRPr/>
              </a:pPr>
              <a:t>5/1/16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889A2E-4D25-6543-803E-B921CC79A9A3}" type="slidenum">
              <a:rPr lang="en-US" smtClean="0"/>
              <a:pPr>
                <a:defRPr/>
              </a:pPr>
              <a:t>‹#›</a:t>
            </a:fld>
            <a:endParaRPr lang="en-US" dirty="0"/>
          </a:p>
        </p:txBody>
      </p:sp>
      <p:pic>
        <p:nvPicPr>
          <p:cNvPr id="8" name="Picture 7"/>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
        <p:nvSpPr>
          <p:cNvPr id="16" name="SmartArt Placeholder 15"/>
          <p:cNvSpPr>
            <a:spLocks noGrp="1"/>
          </p:cNvSpPr>
          <p:nvPr>
            <p:ph type="dgm" sz="quarter" idx="13"/>
          </p:nvPr>
        </p:nvSpPr>
        <p:spPr>
          <a:xfrm>
            <a:off x="762000" y="1616789"/>
            <a:ext cx="8077200" cy="4418012"/>
          </a:xfrm>
        </p:spPr>
        <p:txBody>
          <a:bodyPr/>
          <a:lstStyle/>
          <a:p>
            <a:endParaRPr lang="en-US"/>
          </a:p>
        </p:txBody>
      </p:sp>
    </p:spTree>
    <p:extLst>
      <p:ext uri="{BB962C8B-B14F-4D97-AF65-F5344CB8AC3E}">
        <p14:creationId xmlns:p14="http://schemas.microsoft.com/office/powerpoint/2010/main" val="82375481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pic>
        <p:nvPicPr>
          <p:cNvPr id="4" name="Picture 9" descr="star_withtex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23125" y="5181600"/>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0" y="3048000"/>
            <a:ext cx="4343400" cy="1362075"/>
          </a:xfrm>
        </p:spPr>
        <p:txBody>
          <a:bodyPr anchor="b"/>
          <a:lstStyle>
            <a:lvl1pPr algn="l">
              <a:defRPr lang="en-US" dirty="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DD789B8-951B-374B-A535-6AC616C77CD8}" type="datetimeFigureOut">
              <a:rPr lang="en-US"/>
              <a:pPr>
                <a:defRPr/>
              </a:pPr>
              <a:t>5/1/16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1C46A-E8B5-3D41-8A22-48A236ED19FB}" type="slidenum">
              <a:rPr lang="en-US"/>
              <a:pPr>
                <a:defRPr/>
              </a:pPr>
              <a:t>‹#›</a:t>
            </a:fld>
            <a:endParaRPr lang="en-US" dirty="0"/>
          </a:p>
        </p:txBody>
      </p:sp>
    </p:spTree>
    <p:extLst>
      <p:ext uri="{BB962C8B-B14F-4D97-AF65-F5344CB8AC3E}">
        <p14:creationId xmlns:p14="http://schemas.microsoft.com/office/powerpoint/2010/main" val="119816375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09183"/>
            <a:ext cx="9144000" cy="6967183"/>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69632"/>
            <a:ext cx="8077200" cy="1143000"/>
          </a:xfrm>
        </p:spPr>
        <p:txBody>
          <a:bodyPr/>
          <a:lstStyle>
            <a:lvl1pPr algn="l">
              <a:defRPr lang="en-US" dirty="0"/>
            </a:lvl1pPr>
          </a:lstStyle>
          <a:p>
            <a:r>
              <a:rPr lang="en-US"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5C61726-19B0-464D-A055-61F37E3FA6BA}" type="datetimeFigureOut">
              <a:rPr lang="en-US"/>
              <a:pPr>
                <a:defRPr/>
              </a:pPr>
              <a:t>5/1/16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0CEA7-95EB-CF48-9B79-BF0023596F78}" type="slidenum">
              <a:rPr lang="en-US"/>
              <a:pPr>
                <a:defRPr/>
              </a:pPr>
              <a:t>‹#›</a:t>
            </a:fld>
            <a:endParaRPr lang="en-US" dirty="0"/>
          </a:p>
        </p:txBody>
      </p:sp>
      <p:pic>
        <p:nvPicPr>
          <p:cNvPr id="7" name="Picture 6"/>
          <p:cNvPicPr>
            <a:picLocks noChangeAspect="1"/>
          </p:cNvPicPr>
          <p:nvPr userDrawn="1"/>
        </p:nvPicPr>
        <p:blipFill rotWithShape="1">
          <a:blip r:embed="rId3" cstate="email">
            <a:duotone>
              <a:prstClr val="black"/>
              <a:srgbClr val="FF0000">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43654419"/>
      </p:ext>
    </p:extLst>
  </p:cSld>
  <p:clrMapOvr>
    <a:masterClrMapping/>
  </p:clrMapOvr>
  <p:transition xmlns:p14="http://schemas.microsoft.com/office/powerpoint/2010/mai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EAADB0-830D-5140-9DE9-0D314EFF9B27}" type="datetimeFigureOut">
              <a:rPr lang="en-US"/>
              <a:pPr>
                <a:defRPr/>
              </a:pPr>
              <a:t>5/1/16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2AC523-010A-B847-9783-686FE2978B27}" type="slidenum">
              <a:rPr lang="en-US"/>
              <a:pPr>
                <a:defRPr/>
              </a:pPr>
              <a:t>‹#›</a:t>
            </a:fld>
            <a:endParaRPr lang="en-US" dirty="0"/>
          </a:p>
        </p:txBody>
      </p:sp>
      <p:pic>
        <p:nvPicPr>
          <p:cNvPr id="9" name="Picture 8"/>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2004110971"/>
      </p:ext>
    </p:extLst>
  </p:cSld>
  <p:clrMapOvr>
    <a:masterClrMapping/>
  </p:clrMapOvr>
  <p:transition xmlns:p14="http://schemas.microsoft.com/office/powerpoint/2010/mai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8333C-CB48-7446-8C99-1845AEAB2981}" type="datetimeFigureOut">
              <a:rPr lang="en-US"/>
              <a:pPr>
                <a:defRPr/>
              </a:pPr>
              <a:t>5/1/16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A104A7-04B9-1D46-B217-43625DA97014}" type="slidenum">
              <a:rPr lang="en-US"/>
              <a:pPr>
                <a:defRPr/>
              </a:pPr>
              <a:t>‹#›</a:t>
            </a:fld>
            <a:endParaRPr lang="en-US" dirty="0"/>
          </a:p>
        </p:txBody>
      </p:sp>
      <p:pic>
        <p:nvPicPr>
          <p:cNvPr id="12" name="Picture 11"/>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2668688857"/>
      </p:ext>
    </p:extLst>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17D74B-C6C6-FC45-97E4-B49D316EFB73}" type="datetimeFigureOut">
              <a:rPr lang="en-US"/>
              <a:pPr>
                <a:defRPr/>
              </a:pPr>
              <a:t>5/1/16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F3942B-6B26-2E4A-AB11-919C248EC49A}" type="slidenum">
              <a:rPr lang="en-US"/>
              <a:pPr>
                <a:defRPr/>
              </a:pPr>
              <a:t>‹#›</a:t>
            </a:fld>
            <a:endParaRPr lang="en-US" dirty="0"/>
          </a:p>
        </p:txBody>
      </p:sp>
      <p:pic>
        <p:nvPicPr>
          <p:cNvPr id="10" name="Picture 9"/>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88532149"/>
      </p:ext>
    </p:extLst>
  </p:cSld>
  <p:clrMapOvr>
    <a:masterClrMapping/>
  </p:clrMapOvr>
  <p:transition xmlns:p14="http://schemas.microsoft.com/office/powerpoint/2010/mai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33AEC6-AD9B-9446-8D73-BEC3656E03D3}" type="datetimeFigureOut">
              <a:rPr lang="en-US"/>
              <a:pPr>
                <a:defRPr/>
              </a:pPr>
              <a:t>5/1/16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70DFBA-D752-2C41-8A3C-5175895A98DF}" type="slidenum">
              <a:rPr lang="en-US"/>
              <a:pPr>
                <a:defRPr/>
              </a:pPr>
              <a:t>‹#›</a:t>
            </a:fld>
            <a:endParaRPr lang="en-US" dirty="0"/>
          </a:p>
        </p:txBody>
      </p:sp>
      <p:pic>
        <p:nvPicPr>
          <p:cNvPr id="10" name="Picture 9"/>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999454066"/>
      </p:ext>
    </p:extLst>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B5EFD3-03FF-F044-AF30-47DF342BF93B}" type="datetimeFigureOut">
              <a:rPr lang="en-US"/>
              <a:pPr>
                <a:defRPr/>
              </a:pPr>
              <a:t>5/1/16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AC4043-C9A6-BC41-AEAF-5149A0A8574A}" type="slidenum">
              <a:rPr lang="en-US"/>
              <a:pPr>
                <a:defRPr/>
              </a:pPr>
              <a:t>‹#›</a:t>
            </a:fld>
            <a:endParaRPr lang="en-US" dirty="0"/>
          </a:p>
        </p:txBody>
      </p:sp>
      <p:pic>
        <p:nvPicPr>
          <p:cNvPr id="9" name="Picture 8"/>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2689210256"/>
      </p:ext>
    </p:extLst>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4F1209-D442-0046-B33D-57BDAC085B14}" type="datetimeFigureOut">
              <a:rPr lang="en-US"/>
              <a:pPr>
                <a:defRPr/>
              </a:pPr>
              <a:t>5/1/16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43D7FE-69F6-0D49-AA6F-B7662EBE848D}" type="slidenum">
              <a:rPr lang="en-US"/>
              <a:pPr>
                <a:defRPr/>
              </a:pPr>
              <a:t>‹#›</a:t>
            </a:fld>
            <a:endParaRPr lang="en-US" dirty="0"/>
          </a:p>
        </p:txBody>
      </p:sp>
      <p:pic>
        <p:nvPicPr>
          <p:cNvPr id="9" name="Picture 8"/>
          <p:cNvPicPr>
            <a:picLocks noChangeAspect="1"/>
          </p:cNvPicPr>
          <p:nvPr userDrawn="1"/>
        </p:nvPicPr>
        <p:blipFill rotWithShape="1">
          <a:blip r:embed="rId2" cstate="email">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30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87584" y="-109183"/>
            <a:ext cx="818707" cy="7083189"/>
          </a:xfrm>
          <a:prstGeom prst="rect">
            <a:avLst/>
          </a:prstGeom>
        </p:spPr>
      </p:pic>
    </p:spTree>
    <p:extLst>
      <p:ext uri="{BB962C8B-B14F-4D97-AF65-F5344CB8AC3E}">
        <p14:creationId xmlns:p14="http://schemas.microsoft.com/office/powerpoint/2010/main" val="2041385407"/>
      </p:ext>
    </p:extLst>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274638"/>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76200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i="0" smtClean="0">
                <a:solidFill>
                  <a:schemeClr val="tx1">
                    <a:tint val="75000"/>
                  </a:schemeClr>
                </a:solidFill>
                <a:latin typeface="Georgia"/>
                <a:ea typeface="+mn-ea"/>
                <a:cs typeface="Georgia"/>
              </a:defRPr>
            </a:lvl1pPr>
          </a:lstStyle>
          <a:p>
            <a:pPr>
              <a:defRPr/>
            </a:pPr>
            <a:fld id="{F43141D9-8EC7-EF4A-B327-EB75993AB501}" type="datetimeFigureOut">
              <a:rPr lang="en-US"/>
              <a:pPr>
                <a:defRPr/>
              </a:pPr>
              <a:t>5/1/16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i="0" dirty="0">
                <a:solidFill>
                  <a:schemeClr val="tx1">
                    <a:tint val="75000"/>
                  </a:schemeClr>
                </a:solidFill>
                <a:latin typeface="Georgia"/>
                <a:ea typeface="+mn-ea"/>
                <a:cs typeface="Georgia"/>
              </a:defRPr>
            </a:lvl1pPr>
          </a:lstStyle>
          <a:p>
            <a:pPr>
              <a:defRPr/>
            </a:pPr>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i="0" smtClean="0">
                <a:solidFill>
                  <a:schemeClr val="tx1">
                    <a:tint val="75000"/>
                  </a:schemeClr>
                </a:solidFill>
                <a:latin typeface="Georgia"/>
                <a:ea typeface="+mn-ea"/>
                <a:cs typeface="Georgia"/>
              </a:defRPr>
            </a:lvl1pPr>
          </a:lstStyle>
          <a:p>
            <a:pPr>
              <a:defRPr/>
            </a:pPr>
            <a:fld id="{93889A2E-4D25-6543-803E-B921CC79A9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81" r:id="rId13"/>
    <p:sldLayoutId id="2147483682" r:id="rId14"/>
    <p:sldLayoutId id="2147483683" r:id="rId15"/>
    <p:sldLayoutId id="2147483685" r:id="rId16"/>
    <p:sldLayoutId id="2147483684" r:id="rId17"/>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lang="en-US" sz="4400" kern="1200" dirty="0">
          <a:solidFill>
            <a:schemeClr val="tx1"/>
          </a:solidFill>
          <a:latin typeface="Georgia"/>
          <a:ea typeface="ＭＳ Ｐゴシック" charset="0"/>
          <a:cs typeface="Georgia"/>
        </a:defRPr>
      </a:lvl1pPr>
      <a:lvl2pPr algn="l" rtl="0" eaLnBrk="1" fontAlgn="base" hangingPunct="1">
        <a:spcBef>
          <a:spcPct val="0"/>
        </a:spcBef>
        <a:spcAft>
          <a:spcPct val="0"/>
        </a:spcAft>
        <a:defRPr sz="4400">
          <a:solidFill>
            <a:schemeClr val="tx1"/>
          </a:solidFill>
          <a:latin typeface="Georgia" charset="0"/>
          <a:ea typeface="ＭＳ Ｐゴシック" charset="0"/>
        </a:defRPr>
      </a:lvl2pPr>
      <a:lvl3pPr algn="l" rtl="0" eaLnBrk="1" fontAlgn="base" hangingPunct="1">
        <a:spcBef>
          <a:spcPct val="0"/>
        </a:spcBef>
        <a:spcAft>
          <a:spcPct val="0"/>
        </a:spcAft>
        <a:defRPr sz="4400">
          <a:solidFill>
            <a:schemeClr val="tx1"/>
          </a:solidFill>
          <a:latin typeface="Georgia" charset="0"/>
          <a:ea typeface="ＭＳ Ｐゴシック" charset="0"/>
        </a:defRPr>
      </a:lvl3pPr>
      <a:lvl4pPr algn="l" rtl="0" eaLnBrk="1" fontAlgn="base" hangingPunct="1">
        <a:spcBef>
          <a:spcPct val="0"/>
        </a:spcBef>
        <a:spcAft>
          <a:spcPct val="0"/>
        </a:spcAft>
        <a:defRPr sz="4400">
          <a:solidFill>
            <a:schemeClr val="tx1"/>
          </a:solidFill>
          <a:latin typeface="Georgia" charset="0"/>
          <a:ea typeface="ＭＳ Ｐゴシック" charset="0"/>
        </a:defRPr>
      </a:lvl4pPr>
      <a:lvl5pPr algn="l" rtl="0" eaLnBrk="1" fontAlgn="base" hangingPunct="1">
        <a:spcBef>
          <a:spcPct val="0"/>
        </a:spcBef>
        <a:spcAft>
          <a:spcPct val="0"/>
        </a:spcAft>
        <a:defRPr sz="4400">
          <a:solidFill>
            <a:schemeClr val="tx1"/>
          </a:solidFill>
          <a:latin typeface="Georgia" charset="0"/>
          <a:ea typeface="ＭＳ Ｐゴシック" charset="0"/>
        </a:defRPr>
      </a:lvl5pPr>
      <a:lvl6pPr marL="457200" algn="l" rtl="0" eaLnBrk="1" fontAlgn="base" hangingPunct="1">
        <a:spcBef>
          <a:spcPct val="0"/>
        </a:spcBef>
        <a:spcAft>
          <a:spcPct val="0"/>
        </a:spcAft>
        <a:defRPr sz="4400">
          <a:solidFill>
            <a:schemeClr val="tx1"/>
          </a:solidFill>
          <a:latin typeface="Georgia" charset="0"/>
          <a:ea typeface="ＭＳ Ｐゴシック" charset="0"/>
        </a:defRPr>
      </a:lvl6pPr>
      <a:lvl7pPr marL="914400" algn="l" rtl="0" eaLnBrk="1" fontAlgn="base" hangingPunct="1">
        <a:spcBef>
          <a:spcPct val="0"/>
        </a:spcBef>
        <a:spcAft>
          <a:spcPct val="0"/>
        </a:spcAft>
        <a:defRPr sz="4400">
          <a:solidFill>
            <a:schemeClr val="tx1"/>
          </a:solidFill>
          <a:latin typeface="Georgia" charset="0"/>
          <a:ea typeface="ＭＳ Ｐゴシック" charset="0"/>
        </a:defRPr>
      </a:lvl7pPr>
      <a:lvl8pPr marL="1371600" algn="l" rtl="0" eaLnBrk="1" fontAlgn="base" hangingPunct="1">
        <a:spcBef>
          <a:spcPct val="0"/>
        </a:spcBef>
        <a:spcAft>
          <a:spcPct val="0"/>
        </a:spcAft>
        <a:defRPr sz="4400">
          <a:solidFill>
            <a:schemeClr val="tx1"/>
          </a:solidFill>
          <a:latin typeface="Georgia" charset="0"/>
          <a:ea typeface="ＭＳ Ｐゴシック" charset="0"/>
        </a:defRPr>
      </a:lvl8pPr>
      <a:lvl9pPr marL="1828800" algn="l"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695270"/>
            <a:ext cx="6180224" cy="1470025"/>
          </a:xfrm>
        </p:spPr>
        <p:txBody>
          <a:bodyPr/>
          <a:lstStyle/>
          <a:p>
            <a:r>
              <a:rPr lang="en-US" dirty="0" smtClean="0"/>
              <a:t>Project RAP: </a:t>
            </a:r>
            <a:br>
              <a:rPr lang="en-US" dirty="0" smtClean="0"/>
            </a:br>
            <a:r>
              <a:rPr lang="en-US" dirty="0" smtClean="0"/>
              <a:t>Cluster Grouping Component</a:t>
            </a:r>
            <a:endParaRPr lang="en-US" dirty="0"/>
          </a:p>
        </p:txBody>
      </p:sp>
      <p:sp>
        <p:nvSpPr>
          <p:cNvPr id="3" name="Subtitle 2"/>
          <p:cNvSpPr>
            <a:spLocks noGrp="1"/>
          </p:cNvSpPr>
          <p:nvPr>
            <p:ph type="subTitle" idx="1"/>
          </p:nvPr>
        </p:nvSpPr>
        <p:spPr>
          <a:xfrm>
            <a:off x="4314548" y="4038600"/>
            <a:ext cx="4420379" cy="990600"/>
          </a:xfrm>
        </p:spPr>
        <p:txBody>
          <a:bodyPr>
            <a:normAutofit fontScale="92500" lnSpcReduction="10000"/>
          </a:bodyPr>
          <a:lstStyle/>
          <a:p>
            <a:r>
              <a:rPr lang="en-US" dirty="0" smtClean="0"/>
              <a:t>Dr. Julia Roberts</a:t>
            </a:r>
            <a:r>
              <a:rPr lang="en-US" dirty="0"/>
              <a:t>, Dr. Mary Evans</a:t>
            </a:r>
          </a:p>
          <a:p>
            <a:r>
              <a:rPr lang="en-US" dirty="0" smtClean="0"/>
              <a:t>and Dr. Tracy Inman</a:t>
            </a:r>
          </a:p>
          <a:p>
            <a:r>
              <a:rPr lang="en-US" dirty="0" smtClean="0"/>
              <a:t>Western Kentucky University</a:t>
            </a:r>
            <a:endParaRPr lang="en-US" dirty="0"/>
          </a:p>
        </p:txBody>
      </p:sp>
    </p:spTree>
    <p:extLst>
      <p:ext uri="{BB962C8B-B14F-4D97-AF65-F5344CB8AC3E}">
        <p14:creationId xmlns:p14="http://schemas.microsoft.com/office/powerpoint/2010/main" val="365060593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Exceptional Children</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Kentucky includes children identified with gifts and talents as category of exceptional children</a:t>
            </a:r>
          </a:p>
          <a:p>
            <a:r>
              <a:rPr lang="en-US" dirty="0" smtClean="0"/>
              <a:t>Benefits</a:t>
            </a:r>
          </a:p>
          <a:p>
            <a:pPr lvl="1"/>
            <a:r>
              <a:rPr lang="en-US" dirty="0" smtClean="0"/>
              <a:t>Due Process</a:t>
            </a:r>
          </a:p>
          <a:p>
            <a:pPr lvl="2"/>
            <a:r>
              <a:rPr lang="en-US" dirty="0" smtClean="0"/>
              <a:t>Identification</a:t>
            </a:r>
          </a:p>
          <a:p>
            <a:pPr lvl="2"/>
            <a:r>
              <a:rPr lang="en-US" dirty="0" smtClean="0"/>
              <a:t>Services</a:t>
            </a:r>
          </a:p>
          <a:p>
            <a:pPr lvl="1"/>
            <a:r>
              <a:rPr lang="en-US" dirty="0" smtClean="0"/>
              <a:t>Individual Education Plan </a:t>
            </a:r>
          </a:p>
          <a:p>
            <a:pPr lvl="2"/>
            <a:r>
              <a:rPr lang="en-US" dirty="0" smtClean="0"/>
              <a:t>Kentucky: Gifted Students Service Plan (GSSP)</a:t>
            </a:r>
          </a:p>
          <a:p>
            <a:pPr lvl="3"/>
            <a:r>
              <a:rPr lang="en-US" dirty="0" smtClean="0"/>
              <a:t>Matches a formally identified gifted student’s interests, needs and abilities to differentiated service options and serves as the vehicle between the parents and the school personnel.</a:t>
            </a:r>
          </a:p>
          <a:p>
            <a:pPr lvl="3"/>
            <a:r>
              <a:rPr lang="en-US" dirty="0" smtClean="0"/>
              <a:t>Parental input</a:t>
            </a:r>
          </a:p>
          <a:p>
            <a:pPr lvl="3"/>
            <a:r>
              <a:rPr lang="en-US" dirty="0" smtClean="0"/>
              <a:t>Progress reports	</a:t>
            </a:r>
          </a:p>
          <a:p>
            <a:pPr lvl="3"/>
            <a:r>
              <a:rPr lang="en-US" dirty="0" smtClean="0"/>
              <a:t>Legal document</a:t>
            </a:r>
          </a:p>
          <a:p>
            <a:pPr lvl="3"/>
            <a:r>
              <a:rPr lang="en-US" dirty="0" smtClean="0"/>
              <a:t>Person(s) signing the GSSP are responsible</a:t>
            </a:r>
          </a:p>
          <a:p>
            <a:pPr lvl="3"/>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24991516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686639" y="1095791"/>
            <a:ext cx="6457361" cy="5012777"/>
          </a:xfrm>
        </p:spPr>
        <p:txBody>
          <a:bodyPr/>
          <a:lstStyle/>
          <a:p>
            <a:r>
              <a:rPr lang="en-US" sz="3200" dirty="0" smtClean="0"/>
              <a:t>Kentucky Law (KRS 157.200ln) includes five categories of gifted:</a:t>
            </a:r>
            <a:br>
              <a:rPr lang="en-US" sz="3200" dirty="0" smtClean="0"/>
            </a:br>
            <a:r>
              <a:rPr lang="en-US" sz="3200" dirty="0" smtClean="0"/>
              <a:t>     - General Intellectual</a:t>
            </a:r>
            <a:br>
              <a:rPr lang="en-US" sz="3200" dirty="0" smtClean="0"/>
            </a:br>
            <a:r>
              <a:rPr lang="en-US" sz="3200" dirty="0" smtClean="0"/>
              <a:t>     - Specific Academic</a:t>
            </a:r>
            <a:br>
              <a:rPr lang="en-US" sz="3200" dirty="0" smtClean="0"/>
            </a:br>
            <a:r>
              <a:rPr lang="en-US" sz="3200" dirty="0" smtClean="0"/>
              <a:t>     - Leadership</a:t>
            </a:r>
            <a:br>
              <a:rPr lang="en-US" sz="3200" dirty="0" smtClean="0"/>
            </a:br>
            <a:r>
              <a:rPr lang="en-US" sz="3200" dirty="0" smtClean="0"/>
              <a:t>     - Creativity</a:t>
            </a:r>
            <a:br>
              <a:rPr lang="en-US" sz="3200" dirty="0" smtClean="0"/>
            </a:br>
            <a:r>
              <a:rPr lang="en-US" sz="3200" dirty="0" smtClean="0"/>
              <a:t>     - Visual and/or Performing Arts</a:t>
            </a:r>
            <a:br>
              <a:rPr lang="en-US" sz="3200" dirty="0" smtClean="0"/>
            </a:br>
            <a:endParaRPr lang="en-US" sz="3200" dirty="0"/>
          </a:p>
        </p:txBody>
      </p:sp>
    </p:spTree>
    <p:extLst>
      <p:ext uri="{BB962C8B-B14F-4D97-AF65-F5344CB8AC3E}">
        <p14:creationId xmlns:p14="http://schemas.microsoft.com/office/powerpoint/2010/main" val="309243456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uto0"/>
          <p:cNvPicPr>
            <a:picLocks noChangeAspect="1" noChangeArrowheads="1"/>
          </p:cNvPicPr>
          <p:nvPr/>
        </p:nvPicPr>
        <p:blipFill>
          <a:blip r:embed="rId2" cstate="print"/>
          <a:srcRect/>
          <a:stretch>
            <a:fillRect/>
          </a:stretch>
        </p:blipFill>
        <p:spPr bwMode="auto">
          <a:xfrm>
            <a:off x="0" y="381000"/>
            <a:ext cx="9144000" cy="5676900"/>
          </a:xfrm>
          <a:prstGeom prst="rect">
            <a:avLst/>
          </a:prstGeom>
          <a:noFill/>
          <a:ln w="9525">
            <a:noFill/>
            <a:miter lim="800000"/>
            <a:headEnd/>
            <a:tailEnd/>
          </a:ln>
        </p:spPr>
      </p:pic>
      <p:sp>
        <p:nvSpPr>
          <p:cNvPr id="73731" name="Text Box 3"/>
          <p:cNvSpPr txBox="1">
            <a:spLocks noChangeArrowheads="1"/>
          </p:cNvSpPr>
          <p:nvPr/>
        </p:nvSpPr>
        <p:spPr bwMode="auto">
          <a:xfrm>
            <a:off x="7162800" y="5943600"/>
            <a:ext cx="1771650" cy="276225"/>
          </a:xfrm>
          <a:prstGeom prst="rect">
            <a:avLst/>
          </a:prstGeom>
          <a:noFill/>
          <a:ln w="9525">
            <a:noFill/>
            <a:miter lim="800000"/>
            <a:headEnd/>
            <a:tailEnd/>
          </a:ln>
        </p:spPr>
        <p:txBody>
          <a:bodyPr wrap="none">
            <a:spAutoFit/>
          </a:bodyPr>
          <a:lstStyle/>
          <a:p>
            <a:pPr>
              <a:spcBef>
                <a:spcPct val="50000"/>
              </a:spcBef>
            </a:pPr>
            <a:r>
              <a:rPr lang="en-US" sz="1200"/>
              <a:t>Winebrenner, S. (2001)</a:t>
            </a:r>
          </a:p>
        </p:txBody>
      </p:sp>
    </p:spTree>
    <p:extLst>
      <p:ext uri="{BB962C8B-B14F-4D97-AF65-F5344CB8AC3E}">
        <p14:creationId xmlns:p14="http://schemas.microsoft.com/office/powerpoint/2010/main" val="84819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1027689"/>
          </a:xfrm>
        </p:spPr>
        <p:txBody>
          <a:bodyPr>
            <a:normAutofit/>
          </a:bodyPr>
          <a:lstStyle/>
          <a:p>
            <a:r>
              <a:rPr lang="en-US" b="1" dirty="0" smtClean="0"/>
              <a:t>Identification Vs Selection</a:t>
            </a:r>
            <a:endParaRPr lang="en-US" b="1" dirty="0"/>
          </a:p>
        </p:txBody>
      </p:sp>
      <p:sp>
        <p:nvSpPr>
          <p:cNvPr id="3" name="Text Placeholder 2"/>
          <p:cNvSpPr>
            <a:spLocks noGrp="1"/>
          </p:cNvSpPr>
          <p:nvPr>
            <p:ph type="body" idx="1"/>
          </p:nvPr>
        </p:nvSpPr>
        <p:spPr/>
        <p:txBody>
          <a:bodyPr>
            <a:noAutofit/>
          </a:bodyPr>
          <a:lstStyle/>
          <a:p>
            <a:r>
              <a:rPr lang="en-US" dirty="0" smtClean="0"/>
              <a:t>Formal Identification </a:t>
            </a:r>
          </a:p>
          <a:p>
            <a:r>
              <a:rPr lang="en-US" sz="1800" i="1" dirty="0" smtClean="0"/>
              <a:t>Grades 4 to 12</a:t>
            </a:r>
          </a:p>
        </p:txBody>
      </p:sp>
      <p:sp>
        <p:nvSpPr>
          <p:cNvPr id="4" name="Content Placeholder 3"/>
          <p:cNvSpPr>
            <a:spLocks noGrp="1"/>
          </p:cNvSpPr>
          <p:nvPr>
            <p:ph sz="half" idx="2"/>
          </p:nvPr>
        </p:nvSpPr>
        <p:spPr/>
        <p:txBody>
          <a:bodyPr>
            <a:normAutofit/>
          </a:bodyPr>
          <a:lstStyle/>
          <a:p>
            <a:r>
              <a:rPr lang="en-US" dirty="0" smtClean="0"/>
              <a:t>Formal identification occurs in grade 4.</a:t>
            </a:r>
          </a:p>
          <a:p>
            <a:r>
              <a:rPr lang="en-US" dirty="0" smtClean="0"/>
              <a:t>At least three valid and reliable measures must be used e.g., portfolios, checklists, formal testing, anecdotal records, etc.</a:t>
            </a:r>
          </a:p>
          <a:p>
            <a:r>
              <a:rPr lang="en-US" dirty="0" smtClean="0"/>
              <a:t>Parental permission must be obtained.</a:t>
            </a:r>
          </a:p>
          <a:p>
            <a:endParaRPr lang="en-US" dirty="0"/>
          </a:p>
        </p:txBody>
      </p:sp>
      <p:sp>
        <p:nvSpPr>
          <p:cNvPr id="5" name="Text Placeholder 4"/>
          <p:cNvSpPr>
            <a:spLocks noGrp="1"/>
          </p:cNvSpPr>
          <p:nvPr>
            <p:ph type="body" sz="quarter" idx="3"/>
          </p:nvPr>
        </p:nvSpPr>
        <p:spPr/>
        <p:txBody>
          <a:bodyPr>
            <a:noAutofit/>
          </a:bodyPr>
          <a:lstStyle/>
          <a:p>
            <a:r>
              <a:rPr lang="en-US" dirty="0" smtClean="0"/>
              <a:t>Informal Selection </a:t>
            </a:r>
            <a:endParaRPr lang="en-US" dirty="0"/>
          </a:p>
          <a:p>
            <a:r>
              <a:rPr lang="en-US" sz="1800" i="1" dirty="0" smtClean="0"/>
              <a:t>Primary Talent Pool</a:t>
            </a:r>
            <a:endParaRPr lang="en-US" sz="1800" i="1" dirty="0"/>
          </a:p>
        </p:txBody>
      </p:sp>
      <p:sp>
        <p:nvSpPr>
          <p:cNvPr id="6" name="Content Placeholder 5"/>
          <p:cNvSpPr>
            <a:spLocks noGrp="1"/>
          </p:cNvSpPr>
          <p:nvPr>
            <p:ph sz="quarter" idx="4"/>
          </p:nvPr>
        </p:nvSpPr>
        <p:spPr/>
        <p:txBody>
          <a:bodyPr>
            <a:normAutofit fontScale="92500" lnSpcReduction="10000"/>
          </a:bodyPr>
          <a:lstStyle/>
          <a:p>
            <a:r>
              <a:rPr lang="en-US" i="1" dirty="0" smtClean="0"/>
              <a:t>High potential learners</a:t>
            </a:r>
            <a:r>
              <a:rPr lang="en-US" dirty="0" smtClean="0"/>
              <a:t> means those students who typically represent the top quartile of the entire student population in terms of the degree of gifted characteristics and behaviors in grade P1-P4.</a:t>
            </a:r>
          </a:p>
          <a:p>
            <a:r>
              <a:rPr lang="en-US" dirty="0" smtClean="0"/>
              <a:t>At least three informal measures must be utilized in placement.</a:t>
            </a:r>
          </a:p>
          <a:p>
            <a:r>
              <a:rPr lang="en-US" dirty="0" smtClean="0"/>
              <a:t>Parental permission must be obtained.</a:t>
            </a:r>
          </a:p>
          <a:p>
            <a:endParaRPr lang="en-US" dirty="0"/>
          </a:p>
        </p:txBody>
      </p:sp>
    </p:spTree>
    <p:extLst>
      <p:ext uri="{BB962C8B-B14F-4D97-AF65-F5344CB8AC3E}">
        <p14:creationId xmlns:p14="http://schemas.microsoft.com/office/powerpoint/2010/main" val="285972580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Primary Talent Pool</a:t>
            </a:r>
            <a:endParaRPr lang="en-US" dirty="0"/>
          </a:p>
        </p:txBody>
      </p:sp>
      <p:sp>
        <p:nvSpPr>
          <p:cNvPr id="8" name="Content Placeholder 7"/>
          <p:cNvSpPr>
            <a:spLocks noGrp="1"/>
          </p:cNvSpPr>
          <p:nvPr>
            <p:ph idx="1"/>
          </p:nvPr>
        </p:nvSpPr>
        <p:spPr/>
        <p:txBody>
          <a:bodyPr/>
          <a:lstStyle/>
          <a:p>
            <a:pPr marL="0" indent="0">
              <a:buNone/>
            </a:pPr>
            <a:r>
              <a:rPr lang="en-US" dirty="0"/>
              <a:t>Section 1. (31) “Talent pool” means a group of primary students informally selected as having characteristics and behaviors of a high potential learner and further diagnosed using a series of informal and formal measures to determine differentiated service delivery needs during their stay in the primary program.</a:t>
            </a:r>
          </a:p>
          <a:p>
            <a:endParaRPr lang="en-US" dirty="0"/>
          </a:p>
        </p:txBody>
      </p:sp>
    </p:spTree>
    <p:extLst>
      <p:ext uri="{BB962C8B-B14F-4D97-AF65-F5344CB8AC3E}">
        <p14:creationId xmlns:p14="http://schemas.microsoft.com/office/powerpoint/2010/main" val="8696222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3924" y="542925"/>
            <a:ext cx="7915275" cy="5350851"/>
          </a:xfrm>
        </p:spPr>
        <p:txBody>
          <a:bodyPr>
            <a:normAutofit/>
          </a:bodyPr>
          <a:lstStyle/>
          <a:p>
            <a:pPr marL="0" indent="0">
              <a:buNone/>
            </a:pPr>
            <a:r>
              <a:rPr lang="en-US" dirty="0"/>
              <a:t>Section 3. (7) In the primary program, formal, normed measures may be used for diagnosing the level of instructional service needed by a student and for evaluation of student progress. Data from formal, normed measures shall not be used for the purpose of eliminating eligibility for services to a child in the primary program but may be used to discover and include eligible students overlooked by informal assessment.</a:t>
            </a:r>
          </a:p>
          <a:p>
            <a:endParaRPr lang="en-US" dirty="0"/>
          </a:p>
        </p:txBody>
      </p:sp>
    </p:spTree>
    <p:extLst>
      <p:ext uri="{BB962C8B-B14F-4D97-AF65-F5344CB8AC3E}">
        <p14:creationId xmlns:p14="http://schemas.microsoft.com/office/powerpoint/2010/main" val="202339695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838199"/>
            <a:ext cx="8077200" cy="5055577"/>
          </a:xfrm>
        </p:spPr>
        <p:txBody>
          <a:bodyPr/>
          <a:lstStyle/>
          <a:p>
            <a:pPr marL="0" indent="0">
              <a:buNone/>
            </a:pPr>
            <a:r>
              <a:rPr lang="en-US" dirty="0"/>
              <a:t>Section 6. (2) For a student in a primary program, services shall be provided within the framework of primary program requirements and shall allow for continuous progress through a differentiated curriculum and flexible grouping and regrouping based on the individual needs, interests, and abilities of the student.</a:t>
            </a:r>
          </a:p>
          <a:p>
            <a:endParaRPr lang="en-US" dirty="0"/>
          </a:p>
        </p:txBody>
      </p:sp>
    </p:spTree>
    <p:extLst>
      <p:ext uri="{BB962C8B-B14F-4D97-AF65-F5344CB8AC3E}">
        <p14:creationId xmlns:p14="http://schemas.microsoft.com/office/powerpoint/2010/main" val="90311510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352425"/>
            <a:ext cx="8077200" cy="5541352"/>
          </a:xfrm>
        </p:spPr>
        <p:txBody>
          <a:bodyPr/>
          <a:lstStyle/>
          <a:p>
            <a:pPr marL="0" indent="0">
              <a:buNone/>
            </a:pPr>
            <a:endParaRPr lang="en-US" dirty="0" smtClean="0"/>
          </a:p>
          <a:p>
            <a:pPr marL="0" indent="0">
              <a:buNone/>
            </a:pPr>
            <a:r>
              <a:rPr lang="en-US" dirty="0" smtClean="0"/>
              <a:t>Section </a:t>
            </a:r>
            <a:r>
              <a:rPr lang="en-US" dirty="0"/>
              <a:t>6. (3) Emphasis on educating gifted students in the general primary classroom, shall not preclude the continued, appropriate use of resource services, acceleration options, or the specialized service options contained in subsection (5) of this section. A recommendation for a service shall be made on an individual basis.</a:t>
            </a:r>
          </a:p>
          <a:p>
            <a:endParaRPr lang="en-US" dirty="0"/>
          </a:p>
        </p:txBody>
      </p:sp>
    </p:spTree>
    <p:extLst>
      <p:ext uri="{BB962C8B-B14F-4D97-AF65-F5344CB8AC3E}">
        <p14:creationId xmlns:p14="http://schemas.microsoft.com/office/powerpoint/2010/main" val="148471595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438275"/>
            <a:ext cx="8077200" cy="5419725"/>
          </a:xfrm>
        </p:spPr>
        <p:txBody>
          <a:bodyPr/>
          <a:lstStyle/>
          <a:p>
            <a:pPr marL="0" indent="0">
              <a:buNone/>
            </a:pPr>
            <a:r>
              <a:rPr lang="en-US" dirty="0" smtClean="0"/>
              <a:t>Section 6. </a:t>
            </a:r>
            <a:r>
              <a:rPr lang="en-US" dirty="0"/>
              <a:t>(4) Grouping for instructional purposes and multiple services delivery options shall be utilized in a local district gifted education plan. Student grouping formats shall include grouping for instructional purposes based on student interests, abilities, and needs, including social and emotional.</a:t>
            </a:r>
          </a:p>
          <a:p>
            <a:endParaRPr lang="en-US" dirty="0"/>
          </a:p>
        </p:txBody>
      </p:sp>
    </p:spTree>
    <p:extLst>
      <p:ext uri="{BB962C8B-B14F-4D97-AF65-F5344CB8AC3E}">
        <p14:creationId xmlns:p14="http://schemas.microsoft.com/office/powerpoint/2010/main" val="99923458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Curriculum</a:t>
            </a:r>
            <a:endParaRPr lang="en-US" b="1" dirty="0"/>
          </a:p>
        </p:txBody>
      </p:sp>
      <p:sp>
        <p:nvSpPr>
          <p:cNvPr id="8" name="Content Placeholder 7"/>
          <p:cNvSpPr>
            <a:spLocks noGrp="1"/>
          </p:cNvSpPr>
          <p:nvPr>
            <p:ph sz="quarter" idx="1"/>
          </p:nvPr>
        </p:nvSpPr>
        <p:spPr>
          <a:xfrm>
            <a:off x="4876800" y="1447800"/>
            <a:ext cx="3749040" cy="4572000"/>
          </a:xfrm>
        </p:spPr>
        <p:txBody>
          <a:bodyPr>
            <a:normAutofit fontScale="92500" lnSpcReduction="20000"/>
          </a:bodyPr>
          <a:lstStyle/>
          <a:p>
            <a:r>
              <a:rPr lang="en-US" sz="2800" dirty="0" smtClean="0"/>
              <a:t>A school </a:t>
            </a:r>
            <a:r>
              <a:rPr lang="en-US" sz="2800" b="1" dirty="0" smtClean="0"/>
              <a:t>shall</a:t>
            </a:r>
            <a:r>
              <a:rPr lang="en-US" sz="2800" dirty="0" smtClean="0"/>
              <a:t> differentiate, replace, supplement, or modify curricula to facilitate high level attainment of the learning goals established in KRS 158.6451 and to assist students identified and diagnosed as gifted and talented to further develop their individual interest, needs, and abilities</a:t>
            </a:r>
            <a:endParaRPr lang="en-US" dirty="0"/>
          </a:p>
        </p:txBody>
      </p:sp>
      <p:pic>
        <p:nvPicPr>
          <p:cNvPr id="10" name="Picture 7" descr="MPj04003790000[1]"/>
          <p:cNvPicPr>
            <a:picLocks noGrp="1" noChangeAspect="1" noChangeArrowheads="1"/>
          </p:cNvPicPr>
          <p:nvPr>
            <p:ph sz="quarter" idx="2"/>
          </p:nvPr>
        </p:nvPicPr>
        <p:blipFill>
          <a:blip r:embed="rId2" cstate="print"/>
          <a:srcRect/>
          <a:stretch>
            <a:fillRect/>
          </a:stretch>
        </p:blipFill>
        <p:spPr>
          <a:xfrm>
            <a:off x="685800" y="1600200"/>
            <a:ext cx="3810000" cy="2539008"/>
          </a:xfrm>
          <a:noFill/>
          <a:ln/>
        </p:spPr>
      </p:pic>
    </p:spTree>
    <p:extLst>
      <p:ext uri="{BB962C8B-B14F-4D97-AF65-F5344CB8AC3E}">
        <p14:creationId xmlns:p14="http://schemas.microsoft.com/office/powerpoint/2010/main" val="168177379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874103" y="944117"/>
            <a:ext cx="6845900" cy="5448557"/>
          </a:xfrm>
        </p:spPr>
        <p:txBody>
          <a:bodyPr>
            <a:noAutofit/>
          </a:bodyPr>
          <a:lstStyle/>
          <a:p>
            <a:pPr marL="0">
              <a:buClr>
                <a:schemeClr val="folHlink"/>
              </a:buClr>
              <a:buSzPct val="90000"/>
              <a:buNone/>
            </a:pPr>
            <a:r>
              <a:rPr lang="en-US" sz="4000" dirty="0">
                <a:solidFill>
                  <a:srgbClr val="C00202"/>
                </a:solidFill>
              </a:rPr>
              <a:t>If during the first five or six years of school, a child earns good grades and high praise without having to make much effort, what are all the things </a:t>
            </a:r>
            <a:r>
              <a:rPr lang="en-US" sz="4000" dirty="0" smtClean="0">
                <a:solidFill>
                  <a:srgbClr val="C00202"/>
                </a:solidFill>
              </a:rPr>
              <a:t>he doesn’t </a:t>
            </a:r>
            <a:r>
              <a:rPr lang="en-US" sz="4000" dirty="0">
                <a:solidFill>
                  <a:srgbClr val="C00202"/>
                </a:solidFill>
              </a:rPr>
              <a:t>learn that most children learn by third grade? </a:t>
            </a:r>
          </a:p>
        </p:txBody>
      </p:sp>
    </p:spTree>
    <p:extLst>
      <p:ext uri="{BB962C8B-B14F-4D97-AF65-F5344CB8AC3E}">
        <p14:creationId xmlns:p14="http://schemas.microsoft.com/office/powerpoint/2010/main" val="14216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Services</a:t>
            </a:r>
            <a:endParaRPr lang="en-US" b="1" dirty="0"/>
          </a:p>
        </p:txBody>
      </p:sp>
      <p:sp>
        <p:nvSpPr>
          <p:cNvPr id="3" name="Content Placeholder 2"/>
          <p:cNvSpPr>
            <a:spLocks noGrp="1"/>
          </p:cNvSpPr>
          <p:nvPr>
            <p:ph sz="quarter" idx="1"/>
          </p:nvPr>
        </p:nvSpPr>
        <p:spPr>
          <a:xfrm>
            <a:off x="914400" y="1600200"/>
            <a:ext cx="3657600" cy="4525963"/>
          </a:xfrm>
        </p:spPr>
        <p:txBody>
          <a:bodyPr>
            <a:normAutofit lnSpcReduction="10000"/>
          </a:bodyPr>
          <a:lstStyle/>
          <a:p>
            <a:pPr marL="0" indent="0">
              <a:buNone/>
            </a:pPr>
            <a:r>
              <a:rPr lang="en-US" sz="2800" dirty="0" smtClean="0"/>
              <a:t>There </a:t>
            </a:r>
            <a:r>
              <a:rPr lang="en-US" sz="2800" b="1" dirty="0" smtClean="0"/>
              <a:t>shall</a:t>
            </a:r>
            <a:r>
              <a:rPr lang="en-US" sz="2800" dirty="0" smtClean="0"/>
              <a:t> be multiple service delivery options with no single service option existing alone, district-wide, at a grade level.  These service delivery options shall be differentiated to a degree as to be consistent with KRS 157.200 (1).</a:t>
            </a:r>
            <a:endParaRPr lang="en-US" dirty="0" smtClean="0"/>
          </a:p>
          <a:p>
            <a:endParaRPr lang="en-US" dirty="0"/>
          </a:p>
        </p:txBody>
      </p:sp>
      <p:pic>
        <p:nvPicPr>
          <p:cNvPr id="7" name="Picture 1"/>
          <p:cNvPicPr>
            <a:picLocks noGrp="1" noChangeAspect="1" noChangeArrowheads="1"/>
          </p:cNvPicPr>
          <p:nvPr>
            <p:ph sz="quarter" idx="2"/>
          </p:nvPr>
        </p:nvPicPr>
        <p:blipFill>
          <a:blip r:embed="rId2" cstate="print"/>
          <a:stretch>
            <a:fillRect/>
          </a:stretch>
        </p:blipFill>
        <p:spPr bwMode="auto">
          <a:xfrm>
            <a:off x="5486401" y="990601"/>
            <a:ext cx="2857500" cy="2143125"/>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4572000" y="3200400"/>
            <a:ext cx="2143125" cy="2857500"/>
          </a:xfrm>
          <a:prstGeom prst="rect">
            <a:avLst/>
          </a:prstGeom>
          <a:noFill/>
          <a:ln w="9525">
            <a:noFill/>
            <a:miter lim="800000"/>
            <a:headEnd/>
            <a:tailEnd/>
          </a:ln>
          <a:effectLst/>
        </p:spPr>
      </p:pic>
    </p:spTree>
    <p:extLst>
      <p:ext uri="{BB962C8B-B14F-4D97-AF65-F5344CB8AC3E}">
        <p14:creationId xmlns:p14="http://schemas.microsoft.com/office/powerpoint/2010/main" val="203978336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a:t>Service Options</a:t>
            </a:r>
          </a:p>
        </p:txBody>
      </p:sp>
      <p:sp>
        <p:nvSpPr>
          <p:cNvPr id="62467" name="Rectangle 3"/>
          <p:cNvSpPr>
            <a:spLocks noGrp="1" noChangeArrowheads="1"/>
          </p:cNvSpPr>
          <p:nvPr>
            <p:ph sz="quarter" idx="1"/>
          </p:nvPr>
        </p:nvSpPr>
        <p:spPr>
          <a:xfrm>
            <a:off x="665018" y="1447801"/>
            <a:ext cx="3829195" cy="4683125"/>
          </a:xfrm>
        </p:spPr>
        <p:txBody>
          <a:bodyPr>
            <a:normAutofit lnSpcReduction="10000"/>
          </a:bodyPr>
          <a:lstStyle/>
          <a:p>
            <a:pPr>
              <a:buFont typeface="Wingdings" pitchFamily="2" charset="2"/>
              <a:buChar char="§"/>
            </a:pPr>
            <a:r>
              <a:rPr lang="en-US" sz="2000" dirty="0" smtClean="0"/>
              <a:t>Acceleration</a:t>
            </a:r>
          </a:p>
          <a:p>
            <a:pPr>
              <a:buFont typeface="Wingdings" pitchFamily="2" charset="2"/>
              <a:buChar char="§"/>
            </a:pPr>
            <a:r>
              <a:rPr lang="en-US" sz="2000" dirty="0" smtClean="0"/>
              <a:t>Advanced </a:t>
            </a:r>
            <a:r>
              <a:rPr lang="en-US" sz="2000" dirty="0"/>
              <a:t>Placement and Honors Courses</a:t>
            </a:r>
          </a:p>
          <a:p>
            <a:pPr>
              <a:buFont typeface="Wingdings" pitchFamily="2" charset="2"/>
              <a:buChar char="§"/>
            </a:pPr>
            <a:r>
              <a:rPr lang="en-US" sz="2000" dirty="0"/>
              <a:t>Collaborative Teaching and Consultation Services</a:t>
            </a:r>
          </a:p>
          <a:p>
            <a:pPr>
              <a:buFont typeface="Wingdings" pitchFamily="2" charset="2"/>
              <a:buChar char="§"/>
            </a:pPr>
            <a:r>
              <a:rPr lang="en-US" sz="2000" dirty="0"/>
              <a:t>Competitions</a:t>
            </a:r>
          </a:p>
          <a:p>
            <a:pPr>
              <a:buFont typeface="Wingdings" pitchFamily="2" charset="2"/>
              <a:buChar char="§"/>
            </a:pPr>
            <a:r>
              <a:rPr lang="en-US" sz="2000" dirty="0"/>
              <a:t>Concurrent College Enrollment/Dual Credit</a:t>
            </a:r>
          </a:p>
          <a:p>
            <a:pPr>
              <a:buFont typeface="Wingdings" pitchFamily="2" charset="2"/>
              <a:buChar char="§"/>
            </a:pPr>
            <a:r>
              <a:rPr lang="en-US" sz="2000" dirty="0"/>
              <a:t>Differentiated Study Experiences for Individuals and Cluster Groups in the Regular Classroom</a:t>
            </a:r>
          </a:p>
          <a:p>
            <a:pPr>
              <a:buFont typeface="Wingdings" pitchFamily="2" charset="2"/>
              <a:buChar char="§"/>
            </a:pPr>
            <a:r>
              <a:rPr lang="en-US" sz="2000" dirty="0"/>
              <a:t>Distance Learning/Internet Courses</a:t>
            </a:r>
          </a:p>
          <a:p>
            <a:endParaRPr lang="en-US" dirty="0"/>
          </a:p>
        </p:txBody>
      </p:sp>
      <p:sp>
        <p:nvSpPr>
          <p:cNvPr id="62468" name="Rectangle 4"/>
          <p:cNvSpPr>
            <a:spLocks noGrp="1" noChangeArrowheads="1"/>
          </p:cNvSpPr>
          <p:nvPr>
            <p:ph sz="quarter" idx="2"/>
          </p:nvPr>
        </p:nvSpPr>
        <p:spPr>
          <a:xfrm>
            <a:off x="4922981" y="1371601"/>
            <a:ext cx="3763819" cy="4759325"/>
          </a:xfrm>
        </p:spPr>
        <p:txBody>
          <a:bodyPr>
            <a:normAutofit lnSpcReduction="10000"/>
          </a:bodyPr>
          <a:lstStyle/>
          <a:p>
            <a:pPr>
              <a:buFont typeface="Wingdings" pitchFamily="2" charset="2"/>
              <a:buChar char="§"/>
            </a:pPr>
            <a:r>
              <a:rPr lang="en-US" sz="2000" dirty="0"/>
              <a:t>Enrichment Service During the School Day</a:t>
            </a:r>
          </a:p>
          <a:p>
            <a:pPr>
              <a:buFont typeface="Wingdings" pitchFamily="2" charset="2"/>
              <a:buChar char="§"/>
            </a:pPr>
            <a:r>
              <a:rPr lang="en-US" sz="2000" dirty="0"/>
              <a:t>Independent Study</a:t>
            </a:r>
          </a:p>
          <a:p>
            <a:pPr>
              <a:buFont typeface="Wingdings" pitchFamily="2" charset="2"/>
              <a:buChar char="§"/>
            </a:pPr>
            <a:r>
              <a:rPr lang="en-US" sz="2000" dirty="0"/>
              <a:t>International Baccalaureate</a:t>
            </a:r>
          </a:p>
          <a:p>
            <a:pPr>
              <a:buFont typeface="Wingdings" pitchFamily="2" charset="2"/>
              <a:buChar char="§"/>
            </a:pPr>
            <a:r>
              <a:rPr lang="en-US" sz="2000" dirty="0"/>
              <a:t>Magnet Schools/ Self-contained Classrooms</a:t>
            </a:r>
          </a:p>
          <a:p>
            <a:pPr>
              <a:buFont typeface="Wingdings" pitchFamily="2" charset="2"/>
              <a:buChar char="§"/>
            </a:pPr>
            <a:r>
              <a:rPr lang="en-US" sz="2000" dirty="0"/>
              <a:t>Mentorships</a:t>
            </a:r>
          </a:p>
          <a:p>
            <a:pPr>
              <a:buFont typeface="Wingdings" pitchFamily="2" charset="2"/>
              <a:buChar char="§"/>
            </a:pPr>
            <a:r>
              <a:rPr lang="en-US" sz="2000" dirty="0"/>
              <a:t>Seminars</a:t>
            </a:r>
          </a:p>
          <a:p>
            <a:pPr>
              <a:buFont typeface="Wingdings" pitchFamily="2" charset="2"/>
              <a:buChar char="§"/>
            </a:pPr>
            <a:r>
              <a:rPr lang="en-US" sz="2000" dirty="0"/>
              <a:t>Special Counseling Services:  Group and Individual</a:t>
            </a:r>
          </a:p>
          <a:p>
            <a:pPr>
              <a:buFont typeface="Wingdings" pitchFamily="2" charset="2"/>
              <a:buChar char="§"/>
            </a:pPr>
            <a:r>
              <a:rPr lang="en-US" sz="2000" dirty="0"/>
              <a:t>Summer Programs</a:t>
            </a:r>
          </a:p>
          <a:p>
            <a:pPr>
              <a:buFont typeface="Wingdings" pitchFamily="2" charset="2"/>
              <a:buChar char="§"/>
            </a:pPr>
            <a:r>
              <a:rPr lang="en-US" sz="2000" dirty="0"/>
              <a:t>Travel Study Options</a:t>
            </a:r>
          </a:p>
        </p:txBody>
      </p:sp>
    </p:spTree>
    <p:extLst>
      <p:ext uri="{BB962C8B-B14F-4D97-AF65-F5344CB8AC3E}">
        <p14:creationId xmlns:p14="http://schemas.microsoft.com/office/powerpoint/2010/main" val="413523703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46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6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46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46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46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46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468">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4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academic success?</a:t>
            </a:r>
            <a:endParaRPr lang="en-US" dirty="0"/>
          </a:p>
        </p:txBody>
      </p:sp>
    </p:spTree>
    <p:extLst>
      <p:ext uri="{BB962C8B-B14F-4D97-AF65-F5344CB8AC3E}">
        <p14:creationId xmlns:p14="http://schemas.microsoft.com/office/powerpoint/2010/main" val="144187342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lia.level.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09825" y="0"/>
            <a:ext cx="5010472" cy="6800092"/>
          </a:xfrm>
          <a:prstGeom prst="rect">
            <a:avLst/>
          </a:prstGeom>
        </p:spPr>
      </p:pic>
    </p:spTree>
    <p:extLst>
      <p:ext uri="{BB962C8B-B14F-4D97-AF65-F5344CB8AC3E}">
        <p14:creationId xmlns:p14="http://schemas.microsoft.com/office/powerpoint/2010/main" val="227518134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53" y="1443283"/>
            <a:ext cx="6423319" cy="885214"/>
          </a:xfrm>
        </p:spPr>
        <p:txBody>
          <a:bodyPr/>
          <a:lstStyle/>
          <a:p>
            <a:r>
              <a:rPr lang="en-US" sz="4000" dirty="0" smtClean="0"/>
              <a:t>Two of the best predictors of college graduation</a:t>
            </a:r>
            <a:endParaRPr lang="en-US" sz="4000" dirty="0"/>
          </a:p>
        </p:txBody>
      </p:sp>
      <p:sp>
        <p:nvSpPr>
          <p:cNvPr id="3" name="Content Placeholder 2"/>
          <p:cNvSpPr>
            <a:spLocks noGrp="1"/>
          </p:cNvSpPr>
          <p:nvPr>
            <p:ph idx="1"/>
          </p:nvPr>
        </p:nvSpPr>
        <p:spPr>
          <a:xfrm>
            <a:off x="2362600" y="2771104"/>
            <a:ext cx="5237909" cy="3624472"/>
          </a:xfrm>
        </p:spPr>
        <p:txBody>
          <a:bodyPr>
            <a:normAutofit/>
          </a:bodyPr>
          <a:lstStyle/>
          <a:p>
            <a:r>
              <a:rPr lang="en-US" sz="3600" dirty="0" smtClean="0"/>
              <a:t>Math beyond Algebra II</a:t>
            </a:r>
          </a:p>
          <a:p>
            <a:r>
              <a:rPr lang="en-US" sz="3600" dirty="0" smtClean="0"/>
              <a:t>Rigorous curriculum</a:t>
            </a:r>
            <a:endParaRPr lang="en-US" sz="3600" dirty="0"/>
          </a:p>
        </p:txBody>
      </p:sp>
    </p:spTree>
    <p:extLst>
      <p:ext uri="{BB962C8B-B14F-4D97-AF65-F5344CB8AC3E}">
        <p14:creationId xmlns:p14="http://schemas.microsoft.com/office/powerpoint/2010/main" val="298340994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3701" y="2835001"/>
            <a:ext cx="7733143" cy="1512528"/>
          </a:xfrm>
        </p:spPr>
        <p:txBody>
          <a:bodyPr/>
          <a:lstStyle/>
          <a:p>
            <a:r>
              <a:rPr lang="en-US" sz="4000" dirty="0" smtClean="0"/>
              <a:t>Why are these very good predictors of college graduation?</a:t>
            </a:r>
            <a:endParaRPr lang="en-US" sz="4000" dirty="0"/>
          </a:p>
        </p:txBody>
      </p:sp>
    </p:spTree>
    <p:extLst>
      <p:ext uri="{BB962C8B-B14F-4D97-AF65-F5344CB8AC3E}">
        <p14:creationId xmlns:p14="http://schemas.microsoft.com/office/powerpoint/2010/main" val="420017745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ppt_files\comic001.jpg"/>
          <p:cNvPicPr>
            <a:picLocks noChangeAspect="1" noChangeArrowheads="1"/>
          </p:cNvPicPr>
          <p:nvPr/>
        </p:nvPicPr>
        <p:blipFill>
          <a:blip r:embed="rId2" cstate="print"/>
          <a:srcRect/>
          <a:stretch>
            <a:fillRect/>
          </a:stretch>
        </p:blipFill>
        <p:spPr bwMode="auto">
          <a:xfrm>
            <a:off x="0" y="1532341"/>
            <a:ext cx="9144000" cy="3089348"/>
          </a:xfrm>
          <a:prstGeom prst="rect">
            <a:avLst/>
          </a:prstGeom>
          <a:noFill/>
        </p:spPr>
      </p:pic>
    </p:spTree>
    <p:extLst>
      <p:ext uri="{BB962C8B-B14F-4D97-AF65-F5344CB8AC3E}">
        <p14:creationId xmlns:p14="http://schemas.microsoft.com/office/powerpoint/2010/main" val="358133216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699" y="2398712"/>
            <a:ext cx="7350175" cy="1988247"/>
          </a:xfrm>
        </p:spPr>
        <p:txBody>
          <a:bodyPr/>
          <a:lstStyle/>
          <a:p>
            <a:r>
              <a:rPr lang="en-US" dirty="0" smtClean="0"/>
              <a:t>What does it mean to be proficient?</a:t>
            </a:r>
            <a:endParaRPr lang="en-US" dirty="0"/>
          </a:p>
        </p:txBody>
      </p:sp>
    </p:spTree>
    <p:extLst>
      <p:ext uri="{BB962C8B-B14F-4D97-AF65-F5344CB8AC3E}">
        <p14:creationId xmlns:p14="http://schemas.microsoft.com/office/powerpoint/2010/main" val="347978918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999" y="1955433"/>
            <a:ext cx="7885178" cy="2377685"/>
          </a:xfrm>
        </p:spPr>
        <p:txBody>
          <a:bodyPr/>
          <a:lstStyle/>
          <a:p>
            <a:r>
              <a:rPr lang="en-US" dirty="0" smtClean="0"/>
              <a:t>What is rigor for a first grader, a fourth grader, or an sixth grader?</a:t>
            </a:r>
            <a:br>
              <a:rPr lang="en-US" dirty="0" smtClean="0"/>
            </a:br>
            <a:r>
              <a:rPr lang="en-US" dirty="0"/>
              <a:t/>
            </a:r>
            <a:br>
              <a:rPr lang="en-US" dirty="0"/>
            </a:br>
            <a:r>
              <a:rPr lang="en-US" dirty="0" smtClean="0"/>
              <a:t>How does rigor look if the child is gifted?</a:t>
            </a:r>
            <a:endParaRPr lang="en-US" dirty="0"/>
          </a:p>
        </p:txBody>
      </p:sp>
    </p:spTree>
    <p:extLst>
      <p:ext uri="{BB962C8B-B14F-4D97-AF65-F5344CB8AC3E}">
        <p14:creationId xmlns:p14="http://schemas.microsoft.com/office/powerpoint/2010/main" val="161392892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375" y="1893887"/>
            <a:ext cx="7657900" cy="2900534"/>
          </a:xfrm>
        </p:spPr>
        <p:txBody>
          <a:bodyPr/>
          <a:lstStyle/>
          <a:p>
            <a:r>
              <a:rPr lang="en-US" dirty="0" smtClean="0"/>
              <a:t>What can you do to take students to higher levels of academic achievement?</a:t>
            </a:r>
            <a:endParaRPr lang="en-US" dirty="0"/>
          </a:p>
        </p:txBody>
      </p:sp>
    </p:spTree>
    <p:extLst>
      <p:ext uri="{BB962C8B-B14F-4D97-AF65-F5344CB8AC3E}">
        <p14:creationId xmlns:p14="http://schemas.microsoft.com/office/powerpoint/2010/main" val="73312601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5507" y="273050"/>
            <a:ext cx="2778606" cy="1162050"/>
          </a:xfrm>
        </p:spPr>
        <p:txBody>
          <a:bodyPr/>
          <a:lstStyle/>
          <a:p>
            <a:r>
              <a:rPr lang="en-US" sz="3600" dirty="0" smtClean="0"/>
              <a:t>Think about…</a:t>
            </a:r>
            <a:endParaRPr lang="en-US" sz="3600" dirty="0"/>
          </a:p>
        </p:txBody>
      </p:sp>
      <p:sp>
        <p:nvSpPr>
          <p:cNvPr id="9" name="Content Placeholder 8"/>
          <p:cNvSpPr>
            <a:spLocks noGrp="1"/>
          </p:cNvSpPr>
          <p:nvPr>
            <p:ph idx="1"/>
          </p:nvPr>
        </p:nvSpPr>
        <p:spPr>
          <a:xfrm>
            <a:off x="3694113" y="1435100"/>
            <a:ext cx="5111750" cy="5853113"/>
          </a:xfrm>
        </p:spPr>
        <p:txBody>
          <a:bodyPr/>
          <a:lstStyle/>
          <a:p>
            <a:r>
              <a:rPr lang="en-US" dirty="0" smtClean="0"/>
              <a:t>Two of the most gifted people you personally know or have known</a:t>
            </a:r>
          </a:p>
          <a:p>
            <a:endParaRPr lang="en-US" dirty="0" smtClean="0"/>
          </a:p>
          <a:p>
            <a:r>
              <a:rPr lang="en-US" dirty="0" smtClean="0"/>
              <a:t>Jot down descriptions for one and then flip your paper over and describe the other one.</a:t>
            </a:r>
            <a:endParaRPr lang="en-US" dirty="0"/>
          </a:p>
        </p:txBody>
      </p:sp>
      <p:sp>
        <p:nvSpPr>
          <p:cNvPr id="12" name="Text Placeholder 11"/>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73764224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3911" y="2259541"/>
            <a:ext cx="6951489" cy="1860798"/>
          </a:xfrm>
        </p:spPr>
        <p:txBody>
          <a:bodyPr/>
          <a:lstStyle/>
          <a:p>
            <a:r>
              <a:rPr lang="en-US" dirty="0" smtClean="0"/>
              <a:t>Think about high achievers when decisions are made.</a:t>
            </a:r>
            <a:endParaRPr lang="en-US" dirty="0"/>
          </a:p>
        </p:txBody>
      </p:sp>
    </p:spTree>
    <p:extLst>
      <p:ext uri="{BB962C8B-B14F-4D97-AF65-F5344CB8AC3E}">
        <p14:creationId xmlns:p14="http://schemas.microsoft.com/office/powerpoint/2010/main" val="291384203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020" y="269632"/>
            <a:ext cx="7877180" cy="1143000"/>
          </a:xfrm>
        </p:spPr>
        <p:txBody>
          <a:bodyPr/>
          <a:lstStyle/>
          <a:p>
            <a:r>
              <a:rPr lang="en-US" dirty="0"/>
              <a:t>W</a:t>
            </a:r>
            <a:r>
              <a:rPr lang="en-US" dirty="0" smtClean="0"/>
              <a:t>hen decisions are being made, ask frequently:</a:t>
            </a:r>
            <a:endParaRPr lang="en-US" dirty="0"/>
          </a:p>
        </p:txBody>
      </p:sp>
      <p:sp>
        <p:nvSpPr>
          <p:cNvPr id="3" name="Content Placeholder 2"/>
          <p:cNvSpPr>
            <a:spLocks noGrp="1"/>
          </p:cNvSpPr>
          <p:nvPr>
            <p:ph idx="1"/>
          </p:nvPr>
        </p:nvSpPr>
        <p:spPr>
          <a:xfrm>
            <a:off x="638176" y="1596413"/>
            <a:ext cx="8077200" cy="4297363"/>
          </a:xfrm>
        </p:spPr>
        <p:txBody>
          <a:bodyPr/>
          <a:lstStyle/>
          <a:p>
            <a:endParaRPr lang="en-US" dirty="0"/>
          </a:p>
        </p:txBody>
      </p:sp>
      <p:sp>
        <p:nvSpPr>
          <p:cNvPr id="6" name="TextBox 5"/>
          <p:cNvSpPr txBox="1"/>
          <p:nvPr/>
        </p:nvSpPr>
        <p:spPr>
          <a:xfrm>
            <a:off x="1388027" y="2333381"/>
            <a:ext cx="6577498" cy="4223250"/>
          </a:xfrm>
          <a:prstGeom prst="rect">
            <a:avLst/>
          </a:prstGeom>
          <a:noFill/>
        </p:spPr>
        <p:txBody>
          <a:bodyPr wrap="square" rtlCol="0">
            <a:spAutoFit/>
          </a:bodyPr>
          <a:lstStyle/>
          <a:p>
            <a:pPr marL="457200" indent="-457200">
              <a:buFont typeface="Arial"/>
              <a:buChar char="•"/>
            </a:pPr>
            <a:r>
              <a:rPr lang="en-US" sz="3200" dirty="0">
                <a:solidFill>
                  <a:schemeClr val="accent2"/>
                </a:solidFill>
              </a:rPr>
              <a:t>How will this [decision] affect our brightest students</a:t>
            </a:r>
            <a:r>
              <a:rPr lang="en-US" sz="3200" dirty="0" smtClean="0">
                <a:solidFill>
                  <a:schemeClr val="accent2"/>
                </a:solidFill>
              </a:rPr>
              <a:t>?</a:t>
            </a:r>
          </a:p>
          <a:p>
            <a:pPr marL="457200" indent="-457200">
              <a:buFont typeface="Arial"/>
              <a:buChar char="•"/>
            </a:pPr>
            <a:endParaRPr lang="en-US" sz="2800" dirty="0">
              <a:solidFill>
                <a:schemeClr val="accent2"/>
              </a:solidFill>
            </a:endParaRPr>
          </a:p>
          <a:p>
            <a:pPr marL="457200" indent="-457200">
              <a:buFont typeface="Arial"/>
              <a:buChar char="•"/>
            </a:pPr>
            <a:r>
              <a:rPr lang="en-US" sz="3200" dirty="0">
                <a:solidFill>
                  <a:schemeClr val="accent2"/>
                </a:solidFill>
              </a:rPr>
              <a:t>How will this [decision] help other students begin to achieve at high levels?</a:t>
            </a:r>
          </a:p>
          <a:p>
            <a:r>
              <a:rPr lang="en-US" sz="3200" dirty="0">
                <a:solidFill>
                  <a:schemeClr val="accent2"/>
                </a:solidFill>
              </a:rPr>
              <a:t> </a:t>
            </a:r>
          </a:p>
          <a:p>
            <a:r>
              <a:rPr lang="en-US" sz="2000" dirty="0" smtClean="0">
                <a:solidFill>
                  <a:schemeClr val="accent2"/>
                </a:solidFill>
              </a:rPr>
              <a:t>		Mind </a:t>
            </a:r>
            <a:r>
              <a:rPr lang="en-US" sz="2000" dirty="0">
                <a:solidFill>
                  <a:schemeClr val="accent2"/>
                </a:solidFill>
              </a:rPr>
              <a:t>the (Other) Gap</a:t>
            </a:r>
            <a:r>
              <a:rPr lang="en-US" sz="2000" dirty="0" smtClean="0">
                <a:solidFill>
                  <a:schemeClr val="accent2"/>
                </a:solidFill>
              </a:rPr>
              <a:t>, (2010)  </a:t>
            </a:r>
            <a:r>
              <a:rPr lang="en-US" sz="2000" dirty="0">
                <a:solidFill>
                  <a:schemeClr val="accent2"/>
                </a:solidFill>
              </a:rPr>
              <a:t>p. 30</a:t>
            </a:r>
          </a:p>
          <a:p>
            <a:endParaRPr lang="en-US" sz="2000" dirty="0">
              <a:solidFill>
                <a:schemeClr val="accent2"/>
              </a:solidFill>
            </a:endParaRPr>
          </a:p>
        </p:txBody>
      </p:sp>
    </p:spTree>
    <p:extLst>
      <p:ext uri="{BB962C8B-B14F-4D97-AF65-F5344CB8AC3E}">
        <p14:creationId xmlns:p14="http://schemas.microsoft.com/office/powerpoint/2010/main" val="143330532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5222" y="3278548"/>
            <a:ext cx="7028735" cy="1476823"/>
          </a:xfrm>
        </p:spPr>
        <p:txBody>
          <a:bodyPr/>
          <a:lstStyle/>
          <a:p>
            <a:r>
              <a:rPr lang="en-US" dirty="0" smtClean="0"/>
              <a:t>Remember the need for peers – idea-mates as well as age-mates. </a:t>
            </a:r>
            <a:endParaRPr lang="en-US" dirty="0"/>
          </a:p>
        </p:txBody>
      </p:sp>
    </p:spTree>
    <p:extLst>
      <p:ext uri="{BB962C8B-B14F-4D97-AF65-F5344CB8AC3E}">
        <p14:creationId xmlns:p14="http://schemas.microsoft.com/office/powerpoint/2010/main" val="83890993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639052" y="1429981"/>
            <a:ext cx="6585747" cy="4031873"/>
          </a:xfrm>
          <a:prstGeom prst="rect">
            <a:avLst/>
          </a:prstGeom>
          <a:noFill/>
        </p:spPr>
        <p:txBody>
          <a:bodyPr wrap="square" rtlCol="0">
            <a:spAutoFit/>
          </a:bodyPr>
          <a:lstStyle/>
          <a:p>
            <a:r>
              <a:rPr lang="en-US" sz="3200" dirty="0" smtClean="0"/>
              <a:t>Grouping for instructional purposes establishes communities of learners. It is the way to ensure that learners have peers with similar levels of readiness to learn. It provides opportunities to learn together with others who are equally good at math, reading, or any other content area.</a:t>
            </a:r>
            <a:endParaRPr lang="en-US" sz="3200" dirty="0"/>
          </a:p>
        </p:txBody>
      </p:sp>
    </p:spTree>
    <p:extLst>
      <p:ext uri="{BB962C8B-B14F-4D97-AF65-F5344CB8AC3E}">
        <p14:creationId xmlns:p14="http://schemas.microsoft.com/office/powerpoint/2010/main" val="150318484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7002" y="2865038"/>
            <a:ext cx="8006998" cy="1270067"/>
          </a:xfrm>
        </p:spPr>
        <p:txBody>
          <a:bodyPr/>
          <a:lstStyle/>
          <a:p>
            <a:r>
              <a:rPr lang="en-US" dirty="0" smtClean="0"/>
              <a:t>Emphasize a growth mindset.</a:t>
            </a:r>
            <a:endParaRPr lang="en-US" dirty="0"/>
          </a:p>
        </p:txBody>
      </p:sp>
    </p:spTree>
    <p:extLst>
      <p:ext uri="{BB962C8B-B14F-4D97-AF65-F5344CB8AC3E}">
        <p14:creationId xmlns:p14="http://schemas.microsoft.com/office/powerpoint/2010/main" val="291028071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28" y="355601"/>
            <a:ext cx="7781348" cy="1032614"/>
          </a:xfrm>
        </p:spPr>
        <p:txBody>
          <a:bodyPr/>
          <a:lstStyle/>
          <a:p>
            <a:r>
              <a:rPr lang="en-US" dirty="0" smtClean="0"/>
              <a:t>Mindset – Carol Dweck</a:t>
            </a:r>
            <a:endParaRPr lang="en-US" dirty="0"/>
          </a:p>
        </p:txBody>
      </p:sp>
      <p:sp>
        <p:nvSpPr>
          <p:cNvPr id="3" name="Content Placeholder 2"/>
          <p:cNvSpPr>
            <a:spLocks noGrp="1"/>
          </p:cNvSpPr>
          <p:nvPr>
            <p:ph sz="half" idx="1"/>
          </p:nvPr>
        </p:nvSpPr>
        <p:spPr>
          <a:xfrm>
            <a:off x="959806" y="2023486"/>
            <a:ext cx="3688394" cy="4759325"/>
          </a:xfrm>
        </p:spPr>
        <p:txBody>
          <a:bodyPr>
            <a:normAutofit/>
          </a:bodyPr>
          <a:lstStyle/>
          <a:p>
            <a:r>
              <a:rPr lang="en-US" sz="4000" dirty="0" smtClean="0"/>
              <a:t>Fixed – I have talent that I must demonstrate.</a:t>
            </a:r>
          </a:p>
          <a:p>
            <a:pPr marL="1828800" lvl="8" indent="0">
              <a:buNone/>
            </a:pPr>
            <a:endParaRPr lang="en-US" sz="2200" dirty="0"/>
          </a:p>
          <a:p>
            <a:pPr marL="1828800" lvl="8" indent="0">
              <a:buNone/>
            </a:pPr>
            <a:endParaRPr lang="en-US" sz="2200" dirty="0" smtClean="0"/>
          </a:p>
          <a:p>
            <a:pPr marL="1828800" lvl="8" indent="0">
              <a:buNone/>
            </a:pPr>
            <a:r>
              <a:rPr lang="en-US" sz="2200" dirty="0"/>
              <a:t>	</a:t>
            </a:r>
          </a:p>
        </p:txBody>
      </p:sp>
      <p:sp>
        <p:nvSpPr>
          <p:cNvPr id="4" name="Text Placeholder 3"/>
          <p:cNvSpPr>
            <a:spLocks noGrp="1"/>
          </p:cNvSpPr>
          <p:nvPr>
            <p:ph type="body" sz="half" idx="2"/>
          </p:nvPr>
        </p:nvSpPr>
        <p:spPr>
          <a:xfrm>
            <a:off x="4937760" y="2117870"/>
            <a:ext cx="3977640" cy="4759325"/>
          </a:xfrm>
        </p:spPr>
        <p:txBody>
          <a:bodyPr/>
          <a:lstStyle/>
          <a:p>
            <a:r>
              <a:rPr lang="en-US" sz="4000" dirty="0"/>
              <a:t>Growth – I have talent that I must work to develop.</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400" dirty="0"/>
          </a:p>
        </p:txBody>
      </p:sp>
      <p:sp>
        <p:nvSpPr>
          <p:cNvPr id="5" name="TextBox 4"/>
          <p:cNvSpPr txBox="1"/>
          <p:nvPr/>
        </p:nvSpPr>
        <p:spPr>
          <a:xfrm>
            <a:off x="4385576" y="8565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630695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91067" y="982684"/>
            <a:ext cx="7363585" cy="4524315"/>
          </a:xfrm>
          <a:prstGeom prst="rect">
            <a:avLst/>
          </a:prstGeom>
          <a:noFill/>
        </p:spPr>
        <p:txBody>
          <a:bodyPr wrap="square" rtlCol="0">
            <a:spAutoFit/>
          </a:bodyPr>
          <a:lstStyle/>
          <a:p>
            <a:r>
              <a:rPr lang="en-US" sz="3200" dirty="0" smtClean="0"/>
              <a:t>Feedback to encourage a growth mindset involves praise </a:t>
            </a:r>
            <a:r>
              <a:rPr lang="en-US" sz="3200" dirty="0"/>
              <a:t>for the </a:t>
            </a:r>
            <a:r>
              <a:rPr lang="en-US" sz="3200" i="1" dirty="0"/>
              <a:t>process</a:t>
            </a:r>
            <a:r>
              <a:rPr lang="en-US" sz="3200" dirty="0"/>
              <a:t> the </a:t>
            </a:r>
            <a:r>
              <a:rPr lang="en-US" sz="3200" dirty="0" smtClean="0"/>
              <a:t>student </a:t>
            </a:r>
            <a:r>
              <a:rPr lang="en-US" sz="3200" dirty="0"/>
              <a:t>engages in</a:t>
            </a:r>
            <a:r>
              <a:rPr lang="en-US" sz="3200" dirty="0" smtClean="0"/>
              <a:t>—</a:t>
            </a:r>
          </a:p>
          <a:p>
            <a:pPr marL="457200" indent="-457200">
              <a:buFont typeface="Arial"/>
              <a:buChar char="•"/>
            </a:pPr>
            <a:r>
              <a:rPr lang="en-US" sz="3200" dirty="0" smtClean="0"/>
              <a:t>hard work </a:t>
            </a:r>
          </a:p>
          <a:p>
            <a:pPr marL="457200" indent="-457200">
              <a:buFont typeface="Arial"/>
              <a:buChar char="•"/>
            </a:pPr>
            <a:r>
              <a:rPr lang="en-US" sz="3200" dirty="0"/>
              <a:t>f</a:t>
            </a:r>
            <a:r>
              <a:rPr lang="en-US" sz="3200" dirty="0" smtClean="0"/>
              <a:t>ocus</a:t>
            </a:r>
            <a:endParaRPr lang="en-US" sz="3200" dirty="0"/>
          </a:p>
          <a:p>
            <a:pPr marL="457200" indent="-457200">
              <a:buFont typeface="Arial"/>
              <a:buChar char="•"/>
            </a:pPr>
            <a:r>
              <a:rPr lang="en-US" sz="3200" dirty="0" smtClean="0"/>
              <a:t>perseverance </a:t>
            </a:r>
          </a:p>
          <a:p>
            <a:pPr marL="457200" indent="-457200">
              <a:buFont typeface="Arial"/>
              <a:buChar char="•"/>
            </a:pPr>
            <a:r>
              <a:rPr lang="en-US" sz="3200" dirty="0" smtClean="0"/>
              <a:t>use </a:t>
            </a:r>
            <a:r>
              <a:rPr lang="en-US" sz="3200" dirty="0"/>
              <a:t>of errors to </a:t>
            </a:r>
            <a:r>
              <a:rPr lang="en-US" sz="3200" dirty="0" smtClean="0"/>
              <a:t>learn</a:t>
            </a:r>
          </a:p>
          <a:p>
            <a:pPr marL="457200" indent="-457200">
              <a:buFont typeface="Arial"/>
              <a:buChar char="•"/>
            </a:pPr>
            <a:r>
              <a:rPr lang="en-US" sz="3200" dirty="0" smtClean="0"/>
              <a:t>improvement</a:t>
            </a:r>
          </a:p>
          <a:p>
            <a:pPr marL="457200" indent="-457200">
              <a:buFont typeface="Arial"/>
              <a:buChar char="•"/>
            </a:pPr>
            <a:r>
              <a:rPr lang="en-US" sz="3200" dirty="0"/>
              <a:t>trying many </a:t>
            </a:r>
            <a:r>
              <a:rPr lang="en-US" sz="3200" dirty="0" smtClean="0"/>
              <a:t>strategies</a:t>
            </a:r>
            <a:r>
              <a:rPr lang="en-US" sz="3200" dirty="0"/>
              <a:t>.</a:t>
            </a:r>
            <a:r>
              <a:rPr lang="en-US" sz="3200" dirty="0" smtClean="0"/>
              <a:t> </a:t>
            </a:r>
            <a:endParaRPr lang="en-US" sz="3200" dirty="0"/>
          </a:p>
        </p:txBody>
      </p:sp>
    </p:spTree>
    <p:extLst>
      <p:ext uri="{BB962C8B-B14F-4D97-AF65-F5344CB8AC3E}">
        <p14:creationId xmlns:p14="http://schemas.microsoft.com/office/powerpoint/2010/main" val="200562412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805" y="1402984"/>
            <a:ext cx="7826113" cy="3970318"/>
          </a:xfrm>
          <a:prstGeom prst="rect">
            <a:avLst/>
          </a:prstGeom>
        </p:spPr>
        <p:txBody>
          <a:bodyPr wrap="square">
            <a:spAutoFit/>
          </a:bodyPr>
          <a:lstStyle/>
          <a:p>
            <a:r>
              <a:rPr lang="en-US" sz="4400" dirty="0"/>
              <a:t>“Success is about being your </a:t>
            </a:r>
            <a:r>
              <a:rPr lang="en-US" sz="4400" dirty="0" smtClean="0"/>
              <a:t>best self</a:t>
            </a:r>
            <a:r>
              <a:rPr lang="en-US" sz="4400" dirty="0"/>
              <a:t>, not about being better </a:t>
            </a:r>
            <a:r>
              <a:rPr lang="en-US" sz="4400" dirty="0" smtClean="0"/>
              <a:t>than others</a:t>
            </a:r>
            <a:r>
              <a:rPr lang="en-US" sz="4400" dirty="0"/>
              <a:t>; failure is an opportunity, not </a:t>
            </a:r>
            <a:r>
              <a:rPr lang="en-US" sz="4400" dirty="0" smtClean="0"/>
              <a:t>a condemnation</a:t>
            </a:r>
            <a:r>
              <a:rPr lang="en-US" sz="4400" dirty="0"/>
              <a:t>; effort is the key </a:t>
            </a:r>
            <a:r>
              <a:rPr lang="en-US" sz="4400" dirty="0" smtClean="0"/>
              <a:t>to success</a:t>
            </a:r>
            <a:r>
              <a:rPr lang="en-US" sz="4400" dirty="0"/>
              <a:t>.”</a:t>
            </a:r>
          </a:p>
          <a:p>
            <a:r>
              <a:rPr lang="de-DE" sz="3200" dirty="0" smtClean="0"/>
              <a:t>				-</a:t>
            </a:r>
            <a:r>
              <a:rPr lang="de-DE" sz="2400" dirty="0" smtClean="0"/>
              <a:t>Dweck</a:t>
            </a:r>
            <a:r>
              <a:rPr lang="de-DE" sz="2400" dirty="0"/>
              <a:t>, 2007, p. </a:t>
            </a:r>
            <a:r>
              <a:rPr lang="de-DE" sz="2400" dirty="0" smtClean="0"/>
              <a:t>44</a:t>
            </a:r>
            <a:endParaRPr lang="en-US" sz="2400" dirty="0"/>
          </a:p>
        </p:txBody>
      </p:sp>
    </p:spTree>
    <p:extLst>
      <p:ext uri="{BB962C8B-B14F-4D97-AF65-F5344CB8AC3E}">
        <p14:creationId xmlns:p14="http://schemas.microsoft.com/office/powerpoint/2010/main" val="266322200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0851" y="2241982"/>
            <a:ext cx="7923693" cy="2280267"/>
          </a:xfrm>
        </p:spPr>
        <p:txBody>
          <a:bodyPr/>
          <a:lstStyle/>
          <a:p>
            <a:r>
              <a:rPr lang="en-US" dirty="0" smtClean="0"/>
              <a:t>What is important to celebrate at your school?</a:t>
            </a:r>
            <a:endParaRPr lang="en-US" dirty="0"/>
          </a:p>
        </p:txBody>
      </p:sp>
    </p:spTree>
    <p:extLst>
      <p:ext uri="{BB962C8B-B14F-4D97-AF65-F5344CB8AC3E}">
        <p14:creationId xmlns:p14="http://schemas.microsoft.com/office/powerpoint/2010/main" val="423102067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6156" y="342900"/>
            <a:ext cx="6618225" cy="971473"/>
          </a:xfrm>
        </p:spPr>
        <p:txBody>
          <a:bodyPr/>
          <a:lstStyle/>
          <a:p>
            <a:r>
              <a:rPr lang="en-US" dirty="0" smtClean="0"/>
              <a:t>What do you celebrate?</a:t>
            </a:r>
            <a:endParaRPr lang="en-US" dirty="0"/>
          </a:p>
        </p:txBody>
      </p:sp>
      <p:sp>
        <p:nvSpPr>
          <p:cNvPr id="4" name="Content Placeholder 3"/>
          <p:cNvSpPr>
            <a:spLocks noGrp="1"/>
          </p:cNvSpPr>
          <p:nvPr>
            <p:ph idx="1"/>
          </p:nvPr>
        </p:nvSpPr>
        <p:spPr>
          <a:xfrm>
            <a:off x="1090849" y="1137155"/>
            <a:ext cx="7754828" cy="4989010"/>
          </a:xfrm>
        </p:spPr>
        <p:txBody>
          <a:bodyPr>
            <a:noAutofit/>
          </a:bodyPr>
          <a:lstStyle/>
          <a:p>
            <a:r>
              <a:rPr lang="en-US" dirty="0" smtClean="0"/>
              <a:t>In the free culture, you get what you celebrate. If we don’t celebrate these things, why are you going to get kids to put their time, their energy and their passion toward those things? So whether they’re inner-city kids with no resources or yuppie kids who have more than is reasonable, they’ll all bounce a ball for hours a day because it’s their way out. They are all going to be the next NBA star because it’s cool. 			-</a:t>
            </a:r>
            <a:r>
              <a:rPr lang="en-US" sz="2800" dirty="0" smtClean="0"/>
              <a:t>Dean </a:t>
            </a:r>
            <a:r>
              <a:rPr lang="en-US" sz="2800" dirty="0" err="1" smtClean="0"/>
              <a:t>Kamen</a:t>
            </a:r>
            <a:endParaRPr lang="en-US" sz="2800" dirty="0"/>
          </a:p>
        </p:txBody>
      </p:sp>
    </p:spTree>
    <p:extLst>
      <p:ext uri="{BB962C8B-B14F-4D97-AF65-F5344CB8AC3E}">
        <p14:creationId xmlns:p14="http://schemas.microsoft.com/office/powerpoint/2010/main" val="213229890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6802" y="288926"/>
            <a:ext cx="7519648" cy="1020158"/>
          </a:xfrm>
        </p:spPr>
        <p:txBody>
          <a:bodyPr/>
          <a:lstStyle/>
          <a:p>
            <a:r>
              <a:rPr lang="en-US" b="1" dirty="0" smtClean="0"/>
              <a:t>What stands out?</a:t>
            </a:r>
            <a:endParaRPr lang="en-US" b="1" dirty="0"/>
          </a:p>
        </p:txBody>
      </p:sp>
      <p:sp>
        <p:nvSpPr>
          <p:cNvPr id="6" name="Content Placeholder 5"/>
          <p:cNvSpPr>
            <a:spLocks noGrp="1"/>
          </p:cNvSpPr>
          <p:nvPr>
            <p:ph sz="half" idx="1"/>
          </p:nvPr>
        </p:nvSpPr>
        <p:spPr>
          <a:xfrm>
            <a:off x="673100" y="2230438"/>
            <a:ext cx="3975100" cy="4759325"/>
          </a:xfrm>
        </p:spPr>
        <p:txBody>
          <a:bodyPr/>
          <a:lstStyle/>
          <a:p>
            <a:r>
              <a:rPr lang="en-US" sz="3200" dirty="0" smtClean="0"/>
              <a:t>What do the two individuals have in common?</a:t>
            </a:r>
            <a:endParaRPr lang="en-US" sz="3200" dirty="0"/>
          </a:p>
        </p:txBody>
      </p:sp>
      <p:sp>
        <p:nvSpPr>
          <p:cNvPr id="7" name="Text Placeholder 6"/>
          <p:cNvSpPr>
            <a:spLocks noGrp="1"/>
          </p:cNvSpPr>
          <p:nvPr>
            <p:ph type="body" sz="half" idx="2"/>
          </p:nvPr>
        </p:nvSpPr>
        <p:spPr>
          <a:xfrm>
            <a:off x="4937760" y="2260601"/>
            <a:ext cx="3977640" cy="4759325"/>
          </a:xfrm>
        </p:spPr>
        <p:txBody>
          <a:bodyPr/>
          <a:lstStyle/>
          <a:p>
            <a:r>
              <a:rPr lang="en-US" sz="3200" dirty="0" smtClean="0"/>
              <a:t>In what ways are the two individuals very different?</a:t>
            </a:r>
            <a:endParaRPr lang="en-US" sz="3200" dirty="0"/>
          </a:p>
        </p:txBody>
      </p:sp>
    </p:spTree>
    <p:extLst>
      <p:ext uri="{BB962C8B-B14F-4D97-AF65-F5344CB8AC3E}">
        <p14:creationId xmlns:p14="http://schemas.microsoft.com/office/powerpoint/2010/main" val="200219487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676" y="3145633"/>
            <a:ext cx="8302325" cy="1521129"/>
          </a:xfrm>
        </p:spPr>
        <p:txBody>
          <a:bodyPr/>
          <a:lstStyle/>
          <a:p>
            <a:r>
              <a:rPr lang="en-US" dirty="0" smtClean="0"/>
              <a:t>Celebrate what is most important for academic success.</a:t>
            </a:r>
            <a:endParaRPr lang="en-US" dirty="0"/>
          </a:p>
        </p:txBody>
      </p:sp>
    </p:spTree>
    <p:extLst>
      <p:ext uri="{BB962C8B-B14F-4D97-AF65-F5344CB8AC3E}">
        <p14:creationId xmlns:p14="http://schemas.microsoft.com/office/powerpoint/2010/main" val="278731925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2417" y="3101330"/>
            <a:ext cx="7172984" cy="1727883"/>
          </a:xfrm>
        </p:spPr>
        <p:txBody>
          <a:bodyPr/>
          <a:lstStyle/>
          <a:p>
            <a:r>
              <a:rPr lang="en-US" dirty="0" smtClean="0"/>
              <a:t>Remember the purpose of school is for each child to be learning.</a:t>
            </a:r>
            <a:endParaRPr lang="en-US" dirty="0"/>
          </a:p>
        </p:txBody>
      </p:sp>
    </p:spTree>
    <p:extLst>
      <p:ext uri="{BB962C8B-B14F-4D97-AF65-F5344CB8AC3E}">
        <p14:creationId xmlns:p14="http://schemas.microsoft.com/office/powerpoint/2010/main" val="50655033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least achievement gain is from our brightest students.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71360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4196" y="1745051"/>
            <a:ext cx="7146865" cy="4279507"/>
          </a:xfrm>
        </p:spPr>
        <p:txBody>
          <a:bodyPr/>
          <a:lstStyle/>
          <a:p>
            <a:r>
              <a:rPr lang="en-US" dirty="0" smtClean="0"/>
              <a:t>The surest way to make it hard for children is to make it easy for them.  </a:t>
            </a:r>
            <a:br>
              <a:rPr lang="en-US" dirty="0" smtClean="0"/>
            </a:br>
            <a:r>
              <a:rPr lang="en-US" dirty="0"/>
              <a:t>	</a:t>
            </a:r>
            <a:r>
              <a:rPr lang="en-US" dirty="0" smtClean="0"/>
              <a:t>			-</a:t>
            </a:r>
            <a:r>
              <a:rPr lang="en-US" sz="2400" dirty="0" smtClean="0">
                <a:solidFill>
                  <a:srgbClr val="595959"/>
                </a:solidFill>
              </a:rPr>
              <a:t>Eleanor Roosevelt</a:t>
            </a:r>
            <a:endParaRPr lang="en-US" sz="2400" dirty="0">
              <a:solidFill>
                <a:srgbClr val="595959"/>
              </a:solidFill>
            </a:endParaRPr>
          </a:p>
        </p:txBody>
      </p:sp>
    </p:spTree>
    <p:extLst>
      <p:ext uri="{BB962C8B-B14F-4D97-AF65-F5344CB8AC3E}">
        <p14:creationId xmlns:p14="http://schemas.microsoft.com/office/powerpoint/2010/main" val="416017982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175" y="2505085"/>
            <a:ext cx="6851539" cy="2651698"/>
          </a:xfrm>
        </p:spPr>
        <p:txBody>
          <a:bodyPr/>
          <a:lstStyle/>
          <a:p>
            <a:r>
              <a:rPr lang="en-US" dirty="0" smtClean="0"/>
              <a:t>If you don’t do hard work, you won’t feel confident.</a:t>
            </a:r>
            <a:br>
              <a:rPr lang="en-US" dirty="0" smtClean="0"/>
            </a:br>
            <a:r>
              <a:rPr lang="en-US" dirty="0" smtClean="0"/>
              <a:t>			</a:t>
            </a:r>
            <a:br>
              <a:rPr lang="en-US" dirty="0" smtClean="0"/>
            </a:br>
            <a:r>
              <a:rPr lang="en-US" dirty="0"/>
              <a:t>	</a:t>
            </a:r>
            <a:r>
              <a:rPr lang="en-US" dirty="0" smtClean="0"/>
              <a:t>			</a:t>
            </a:r>
            <a:r>
              <a:rPr lang="en-US" dirty="0" smtClean="0">
                <a:solidFill>
                  <a:schemeClr val="tx1">
                    <a:lumMod val="65000"/>
                    <a:lumOff val="35000"/>
                  </a:schemeClr>
                </a:solidFill>
              </a:rPr>
              <a:t>-</a:t>
            </a:r>
            <a:r>
              <a:rPr lang="en-US" sz="2400" dirty="0" smtClean="0">
                <a:solidFill>
                  <a:schemeClr val="tx1">
                    <a:lumMod val="65000"/>
                    <a:lumOff val="35000"/>
                  </a:schemeClr>
                </a:solidFill>
              </a:rPr>
              <a:t>Sylvia Rimm</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86954742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534" y="2062444"/>
            <a:ext cx="7608309" cy="2856124"/>
          </a:xfrm>
        </p:spPr>
        <p:txBody>
          <a:bodyPr/>
          <a:lstStyle/>
          <a:p>
            <a:r>
              <a:rPr lang="en-US" dirty="0" smtClean="0"/>
              <a:t>The harder you work, the smarter you are. The smarter you are, the harder you work.</a:t>
            </a:r>
            <a:br>
              <a:rPr lang="en-US" dirty="0" smtClean="0"/>
            </a:br>
            <a:r>
              <a:rPr lang="en-US" dirty="0"/>
              <a:t/>
            </a:r>
            <a:br>
              <a:rPr lang="en-US" dirty="0"/>
            </a:br>
            <a:r>
              <a:rPr lang="en-US" sz="2000" dirty="0" smtClean="0"/>
              <a:t>				</a:t>
            </a:r>
            <a:r>
              <a:rPr lang="en-US" sz="2400" dirty="0" smtClean="0">
                <a:solidFill>
                  <a:srgbClr val="595959"/>
                </a:solidFill>
              </a:rPr>
              <a:t>-Sylvia Rimm</a:t>
            </a:r>
            <a:endParaRPr lang="en-US" sz="2400" dirty="0">
              <a:solidFill>
                <a:srgbClr val="595959"/>
              </a:solidFill>
            </a:endParaRPr>
          </a:p>
        </p:txBody>
      </p:sp>
    </p:spTree>
    <p:extLst>
      <p:ext uri="{BB962C8B-B14F-4D97-AF65-F5344CB8AC3E}">
        <p14:creationId xmlns:p14="http://schemas.microsoft.com/office/powerpoint/2010/main" val="125929008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9806" y="30203"/>
            <a:ext cx="7134305" cy="656570"/>
          </a:xfrm>
        </p:spPr>
        <p:txBody>
          <a:bodyPr/>
          <a:lstStyle/>
          <a:p>
            <a:r>
              <a:rPr lang="en-US" sz="4000" dirty="0" smtClean="0"/>
              <a:t>Gifted Student’s Bill of Rights</a:t>
            </a:r>
            <a:endParaRPr lang="en-US" sz="4000" dirty="0"/>
          </a:p>
        </p:txBody>
      </p:sp>
      <p:sp>
        <p:nvSpPr>
          <p:cNvPr id="3" name="TextBox 2"/>
          <p:cNvSpPr txBox="1"/>
          <p:nvPr/>
        </p:nvSpPr>
        <p:spPr>
          <a:xfrm>
            <a:off x="959806" y="895799"/>
            <a:ext cx="6995963" cy="6278642"/>
          </a:xfrm>
          <a:prstGeom prst="rect">
            <a:avLst/>
          </a:prstGeom>
          <a:noFill/>
        </p:spPr>
        <p:txBody>
          <a:bodyPr wrap="square" rtlCol="0">
            <a:spAutoFit/>
          </a:bodyPr>
          <a:lstStyle/>
          <a:p>
            <a:r>
              <a:rPr lang="en-US" sz="2400" dirty="0"/>
              <a:t>You have a right…</a:t>
            </a:r>
          </a:p>
          <a:p>
            <a:pPr marL="457200" indent="-457200">
              <a:buFont typeface="+mj-lt"/>
              <a:buAutoNum type="arabicParenR"/>
            </a:pPr>
            <a:r>
              <a:rPr lang="en-US" sz="2400" dirty="0"/>
              <a:t>…to know about your giftedness</a:t>
            </a:r>
          </a:p>
          <a:p>
            <a:pPr marL="342900" indent="-342900">
              <a:buAutoNum type="arabicParenR"/>
            </a:pPr>
            <a:r>
              <a:rPr lang="en-US" sz="2400" dirty="0" smtClean="0"/>
              <a:t> …</a:t>
            </a:r>
            <a:r>
              <a:rPr lang="en-US" sz="2400" dirty="0"/>
              <a:t>to learn something new every day</a:t>
            </a:r>
          </a:p>
          <a:p>
            <a:pPr marL="342900" indent="-342900">
              <a:buAutoNum type="arabicParenR"/>
            </a:pPr>
            <a:r>
              <a:rPr lang="en-US" sz="2400" dirty="0" smtClean="0"/>
              <a:t> …</a:t>
            </a:r>
            <a:r>
              <a:rPr lang="en-US" sz="2400" dirty="0"/>
              <a:t>to be passionate about your talent area </a:t>
            </a:r>
            <a:r>
              <a:rPr lang="en-US" sz="2400" dirty="0" smtClean="0"/>
              <a:t>without </a:t>
            </a:r>
            <a:r>
              <a:rPr lang="en-US" sz="2400" dirty="0"/>
              <a:t>apologies</a:t>
            </a:r>
          </a:p>
          <a:p>
            <a:pPr marL="342900" indent="-342900">
              <a:buAutoNum type="arabicParenR"/>
            </a:pPr>
            <a:r>
              <a:rPr lang="en-US" sz="2400" dirty="0"/>
              <a:t>…to have an identity beyond your talent area </a:t>
            </a:r>
          </a:p>
          <a:p>
            <a:pPr marL="342900" indent="-342900">
              <a:buAutoNum type="arabicParenR"/>
            </a:pPr>
            <a:r>
              <a:rPr lang="en-US" sz="2400" dirty="0"/>
              <a:t>…to feel good about your accomplishments </a:t>
            </a:r>
          </a:p>
          <a:p>
            <a:pPr marL="342900" indent="-342900">
              <a:buAutoNum type="arabicParenR"/>
            </a:pPr>
            <a:r>
              <a:rPr lang="en-US" sz="2400" dirty="0"/>
              <a:t>…to make mistakes</a:t>
            </a:r>
          </a:p>
          <a:p>
            <a:pPr marL="342900" indent="-342900">
              <a:buAutoNum type="arabicParenR"/>
            </a:pPr>
            <a:r>
              <a:rPr lang="en-US" sz="2400" dirty="0"/>
              <a:t>…to seek guidance in the development of </a:t>
            </a:r>
            <a:r>
              <a:rPr lang="en-US" sz="2400" dirty="0" smtClean="0"/>
              <a:t>your </a:t>
            </a:r>
            <a:r>
              <a:rPr lang="en-US" sz="2400" dirty="0"/>
              <a:t>talent</a:t>
            </a:r>
          </a:p>
          <a:p>
            <a:pPr marL="342900" indent="-342900">
              <a:buAutoNum type="arabicParenR"/>
            </a:pPr>
            <a:r>
              <a:rPr lang="en-US" sz="2400" dirty="0"/>
              <a:t>…to have multiple peer groups and a variety of friends</a:t>
            </a:r>
          </a:p>
          <a:p>
            <a:pPr marL="342900" indent="-342900">
              <a:buAutoNum type="arabicParenR"/>
            </a:pPr>
            <a:r>
              <a:rPr lang="en-US" sz="2400" dirty="0"/>
              <a:t>…to choose which of your talent areas you wish to pursue</a:t>
            </a:r>
          </a:p>
          <a:p>
            <a:pPr marL="342900" indent="-342900">
              <a:buAutoNum type="arabicParenR"/>
            </a:pPr>
            <a:r>
              <a:rPr lang="en-US" sz="2400" dirty="0"/>
              <a:t> </a:t>
            </a:r>
            <a:r>
              <a:rPr lang="en-US" sz="2400" dirty="0" smtClean="0"/>
              <a:t>..</a:t>
            </a:r>
            <a:r>
              <a:rPr lang="en-US" sz="2400" dirty="0"/>
              <a:t>.not to be gifted at </a:t>
            </a:r>
            <a:r>
              <a:rPr lang="en-US" sz="2400" dirty="0" smtClean="0"/>
              <a:t>everything </a:t>
            </a:r>
          </a:p>
          <a:p>
            <a:r>
              <a:rPr lang="en-US" sz="2400" dirty="0"/>
              <a:t>	</a:t>
            </a:r>
            <a:r>
              <a:rPr lang="en-US" sz="2400" dirty="0" smtClean="0"/>
              <a:t>				- Del Siegle</a:t>
            </a:r>
            <a:endParaRPr lang="en-US" sz="2400" dirty="0"/>
          </a:p>
          <a:p>
            <a:endParaRPr lang="en-US" dirty="0"/>
          </a:p>
        </p:txBody>
      </p:sp>
    </p:spTree>
    <p:extLst>
      <p:ext uri="{BB962C8B-B14F-4D97-AF65-F5344CB8AC3E}">
        <p14:creationId xmlns:p14="http://schemas.microsoft.com/office/powerpoint/2010/main" val="222579901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6614" y="1560548"/>
            <a:ext cx="5477604" cy="3170099"/>
          </a:xfrm>
          <a:prstGeom prst="rect">
            <a:avLst/>
          </a:prstGeom>
        </p:spPr>
        <p:txBody>
          <a:bodyPr wrap="square">
            <a:spAutoFit/>
          </a:bodyPr>
          <a:lstStyle/>
          <a:p>
            <a:r>
              <a:rPr lang="en-US" sz="4000" dirty="0" smtClean="0"/>
              <a:t>What is your mission statement?</a:t>
            </a:r>
          </a:p>
          <a:p>
            <a:endParaRPr lang="en-US" sz="4000" dirty="0"/>
          </a:p>
          <a:p>
            <a:r>
              <a:rPr lang="en-US" sz="4000" dirty="0" smtClean="0"/>
              <a:t>How does it relate to this morning’s discussion?</a:t>
            </a:r>
            <a:endParaRPr lang="en-US" sz="4000" dirty="0"/>
          </a:p>
        </p:txBody>
      </p:sp>
    </p:spTree>
    <p:extLst>
      <p:ext uri="{BB962C8B-B14F-4D97-AF65-F5344CB8AC3E}">
        <p14:creationId xmlns:p14="http://schemas.microsoft.com/office/powerpoint/2010/main" val="356694058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52800" y="1872277"/>
            <a:ext cx="5486400" cy="3865789"/>
          </a:xfrm>
        </p:spPr>
        <p:txBody>
          <a:bodyPr/>
          <a:lstStyle/>
          <a:p>
            <a:r>
              <a:rPr lang="en-US" sz="3200" dirty="0" smtClean="0"/>
              <a:t>What do children who are gifted and talented know and what are they able to do if the mission of your school system is fulfilled ?</a:t>
            </a:r>
            <a:endParaRPr lang="en-US" sz="3200" dirty="0"/>
          </a:p>
        </p:txBody>
      </p:sp>
    </p:spTree>
    <p:extLst>
      <p:ext uri="{BB962C8B-B14F-4D97-AF65-F5344CB8AC3E}">
        <p14:creationId xmlns:p14="http://schemas.microsoft.com/office/powerpoint/2010/main" val="346297192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357" y="170387"/>
            <a:ext cx="7449949" cy="3779449"/>
          </a:xfrm>
        </p:spPr>
        <p:txBody>
          <a:bodyPr/>
          <a:lstStyle/>
          <a:p>
            <a:r>
              <a:rPr lang="en-US" sz="5400" dirty="0" smtClean="0">
                <a:solidFill>
                  <a:schemeClr val="accent2">
                    <a:lumMod val="75000"/>
                    <a:lumOff val="25000"/>
                  </a:schemeClr>
                </a:solidFill>
              </a:rPr>
              <a:t/>
            </a:r>
            <a:br>
              <a:rPr lang="en-US" sz="5400" dirty="0" smtClean="0">
                <a:solidFill>
                  <a:schemeClr val="accent2">
                    <a:lumMod val="75000"/>
                    <a:lumOff val="25000"/>
                  </a:schemeClr>
                </a:solidFill>
              </a:rPr>
            </a:br>
            <a:r>
              <a:rPr lang="en-US" sz="5400" dirty="0">
                <a:solidFill>
                  <a:schemeClr val="accent2">
                    <a:lumMod val="75000"/>
                    <a:lumOff val="25000"/>
                  </a:schemeClr>
                </a:solidFill>
              </a:rPr>
              <a:t/>
            </a:r>
            <a:br>
              <a:rPr lang="en-US" sz="5400" dirty="0">
                <a:solidFill>
                  <a:schemeClr val="accent2">
                    <a:lumMod val="75000"/>
                    <a:lumOff val="25000"/>
                  </a:schemeClr>
                </a:solidFill>
              </a:rPr>
            </a:br>
            <a:r>
              <a:rPr lang="en-US" sz="5400" dirty="0" smtClean="0">
                <a:solidFill>
                  <a:schemeClr val="accent2">
                    <a:lumMod val="75000"/>
                    <a:lumOff val="25000"/>
                  </a:schemeClr>
                </a:solidFill>
              </a:rPr>
              <a:t/>
            </a:r>
            <a:br>
              <a:rPr lang="en-US" sz="5400" dirty="0" smtClean="0">
                <a:solidFill>
                  <a:schemeClr val="accent2">
                    <a:lumMod val="75000"/>
                    <a:lumOff val="25000"/>
                  </a:schemeClr>
                </a:solidFill>
              </a:rPr>
            </a:br>
            <a:r>
              <a:rPr lang="en-US" sz="5400" dirty="0">
                <a:solidFill>
                  <a:schemeClr val="accent2">
                    <a:lumMod val="75000"/>
                    <a:lumOff val="25000"/>
                  </a:schemeClr>
                </a:solidFill>
              </a:rPr>
              <a:t/>
            </a:r>
            <a:br>
              <a:rPr lang="en-US" sz="5400" dirty="0">
                <a:solidFill>
                  <a:schemeClr val="accent2">
                    <a:lumMod val="75000"/>
                    <a:lumOff val="25000"/>
                  </a:schemeClr>
                </a:solidFill>
              </a:rPr>
            </a:br>
            <a:r>
              <a:rPr lang="en-US" sz="5400" dirty="0" smtClean="0">
                <a:solidFill>
                  <a:schemeClr val="accent2"/>
                </a:solidFill>
              </a:rPr>
              <a:t>The </a:t>
            </a:r>
            <a:r>
              <a:rPr lang="en-US" sz="5400" dirty="0">
                <a:solidFill>
                  <a:schemeClr val="accent2"/>
                </a:solidFill>
              </a:rPr>
              <a:t>goal of school </a:t>
            </a:r>
            <a:r>
              <a:rPr lang="en-US" sz="5400" dirty="0" smtClean="0">
                <a:solidFill>
                  <a:schemeClr val="accent2"/>
                </a:solidFill>
              </a:rPr>
              <a:t/>
            </a:r>
            <a:br>
              <a:rPr lang="en-US" sz="5400" dirty="0" smtClean="0">
                <a:solidFill>
                  <a:schemeClr val="accent2"/>
                </a:solidFill>
              </a:rPr>
            </a:br>
            <a:r>
              <a:rPr lang="en-US" sz="5400" dirty="0" smtClean="0">
                <a:solidFill>
                  <a:schemeClr val="accent2"/>
                </a:solidFill>
              </a:rPr>
              <a:t>is for each child to learn – to make continuous progress.</a:t>
            </a:r>
            <a:r>
              <a:rPr lang="en-US" sz="5400" dirty="0">
                <a:solidFill>
                  <a:schemeClr val="accent2">
                    <a:lumMod val="75000"/>
                    <a:lumOff val="25000"/>
                  </a:schemeClr>
                </a:solidFill>
              </a:rPr>
              <a:t/>
            </a:r>
            <a:br>
              <a:rPr lang="en-US" sz="5400" dirty="0">
                <a:solidFill>
                  <a:schemeClr val="accent2">
                    <a:lumMod val="75000"/>
                    <a:lumOff val="25000"/>
                  </a:schemeClr>
                </a:solidFill>
              </a:rPr>
            </a:br>
            <a:endParaRPr lang="en-US" sz="5400" dirty="0">
              <a:solidFill>
                <a:schemeClr val="accent2">
                  <a:lumMod val="75000"/>
                  <a:lumOff val="25000"/>
                </a:schemeClr>
              </a:solidFill>
            </a:endParaRPr>
          </a:p>
        </p:txBody>
      </p:sp>
      <p:sp>
        <p:nvSpPr>
          <p:cNvPr id="3" name="Content Placeholder 2"/>
          <p:cNvSpPr>
            <a:spLocks noGrp="1"/>
          </p:cNvSpPr>
          <p:nvPr>
            <p:ph idx="1"/>
          </p:nvPr>
        </p:nvSpPr>
        <p:spPr>
          <a:xfrm>
            <a:off x="1796661" y="1115249"/>
            <a:ext cx="6923342" cy="3252805"/>
          </a:xfrm>
        </p:spPr>
        <p:txBody>
          <a:bodyPr>
            <a:normAutofit/>
          </a:bodyPr>
          <a:lstStyle/>
          <a:p>
            <a:pPr>
              <a:buNone/>
            </a:pPr>
            <a:r>
              <a:rPr lang="en-US" sz="5400" dirty="0"/>
              <a:t>	</a:t>
            </a:r>
            <a:endParaRPr lang="en-US" sz="5400" dirty="0">
              <a:solidFill>
                <a:srgbClr val="800000"/>
              </a:solidFill>
            </a:endParaRPr>
          </a:p>
        </p:txBody>
      </p:sp>
    </p:spTree>
    <p:extLst>
      <p:ext uri="{BB962C8B-B14F-4D97-AF65-F5344CB8AC3E}">
        <p14:creationId xmlns:p14="http://schemas.microsoft.com/office/powerpoint/2010/main" val="148135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615" y="1447287"/>
            <a:ext cx="7619385" cy="3514839"/>
          </a:xfrm>
        </p:spPr>
        <p:txBody>
          <a:bodyPr/>
          <a:lstStyle/>
          <a:p>
            <a:r>
              <a:rPr lang="en-US" dirty="0" smtClean="0"/>
              <a:t>Gifted children are an incredibly diverse population:  Characteristics are often at the extremes on the continuum.</a:t>
            </a:r>
            <a:br>
              <a:rPr lang="en-US" dirty="0" smtClean="0"/>
            </a:br>
            <a:r>
              <a:rPr lang="en-US" dirty="0" smtClean="0"/>
              <a:t/>
            </a:r>
            <a:br>
              <a:rPr lang="en-US" dirty="0" smtClean="0"/>
            </a:br>
            <a:r>
              <a:rPr lang="en-US" sz="2800" dirty="0" smtClean="0"/>
              <a:t>Example: Organizational skills, risk taking, personality (outgoing or reserved).</a:t>
            </a:r>
            <a:endParaRPr lang="en-US" sz="2800" dirty="0"/>
          </a:p>
        </p:txBody>
      </p:sp>
    </p:spTree>
    <p:extLst>
      <p:ext uri="{BB962C8B-B14F-4D97-AF65-F5344CB8AC3E}">
        <p14:creationId xmlns:p14="http://schemas.microsoft.com/office/powerpoint/2010/main" val="294356343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21106" y="3048000"/>
            <a:ext cx="5894294" cy="2286000"/>
          </a:xfrm>
        </p:spPr>
        <p:txBody>
          <a:bodyPr/>
          <a:lstStyle/>
          <a:p>
            <a:r>
              <a:rPr lang="en-US" dirty="0" smtClean="0"/>
              <a:t>What about those children of high ability who are not recognized? </a:t>
            </a:r>
            <a:endParaRPr lang="en-US" dirty="0"/>
          </a:p>
        </p:txBody>
      </p:sp>
    </p:spTree>
    <p:extLst>
      <p:ext uri="{BB962C8B-B14F-4D97-AF65-F5344CB8AC3E}">
        <p14:creationId xmlns:p14="http://schemas.microsoft.com/office/powerpoint/2010/main" val="205024763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Underrepresented Child in Gifted Education</a:t>
            </a:r>
          </a:p>
        </p:txBody>
      </p:sp>
      <p:sp>
        <p:nvSpPr>
          <p:cNvPr id="3" name="Text Placeholder 2"/>
          <p:cNvSpPr>
            <a:spLocks noGrp="1"/>
          </p:cNvSpPr>
          <p:nvPr>
            <p:ph idx="4294967295"/>
          </p:nvPr>
        </p:nvSpPr>
        <p:spPr>
          <a:xfrm>
            <a:off x="986117" y="1991472"/>
            <a:ext cx="8077200" cy="4297363"/>
          </a:xfrm>
        </p:spPr>
        <p:txBody>
          <a:bodyPr/>
          <a:lstStyle/>
          <a:p>
            <a:pPr marL="571500" indent="-571500">
              <a:buFont typeface="Arial" panose="020B0604020202020204" pitchFamily="34" charset="0"/>
              <a:buChar char="•"/>
            </a:pPr>
            <a:r>
              <a:rPr lang="en-US" dirty="0" smtClean="0"/>
              <a:t>Low socio-economic background</a:t>
            </a:r>
          </a:p>
          <a:p>
            <a:pPr marL="571500" indent="-571500">
              <a:buFont typeface="Arial" panose="020B0604020202020204" pitchFamily="34" charset="0"/>
              <a:buChar char="•"/>
            </a:pPr>
            <a:r>
              <a:rPr lang="en-US" dirty="0" smtClean="0"/>
              <a:t>English Language Learner</a:t>
            </a:r>
          </a:p>
          <a:p>
            <a:pPr marL="571500" indent="-571500">
              <a:buFont typeface="Arial" panose="020B0604020202020204" pitchFamily="34" charset="0"/>
              <a:buChar char="•"/>
            </a:pPr>
            <a:r>
              <a:rPr lang="en-US" dirty="0" smtClean="0"/>
              <a:t>Twice exceptional</a:t>
            </a:r>
          </a:p>
          <a:p>
            <a:pPr marL="571500" indent="-571500">
              <a:buFont typeface="Arial" panose="020B0604020202020204" pitchFamily="34" charset="0"/>
              <a:buChar char="•"/>
            </a:pPr>
            <a:r>
              <a:rPr lang="en-US" dirty="0" smtClean="0"/>
              <a:t>Minority: African-American, Hispanic, and other non-whites (Except for Indian, Chinese, or Japanese)</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4779333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85000" lnSpcReduction="20000"/>
          </a:bodyPr>
          <a:lstStyle/>
          <a:p>
            <a:r>
              <a:rPr lang="en-US" dirty="0" smtClean="0"/>
              <a:t>…</a:t>
            </a:r>
            <a:r>
              <a:rPr lang="en-US" dirty="0"/>
              <a:t>in 2006, Black students represented 17.13% of the public school population, but only 9.15% of those in gifted education – a 47% discrepancy. This percent is significant in and of itself, but takes on new meaning when translated into actual numbers. Specifically, these unidentified students equate to over 250,000 Black students who are not participating in gifted education. This is not a trivial number. Each one will be hard-pressed to become an achiever and to have his/her dreams fulfilled, because they are not placed in classes designed to meet their needs. </a:t>
            </a:r>
            <a:endParaRPr lang="en-US" dirty="0" smtClean="0"/>
          </a:p>
          <a:p>
            <a:pPr marL="0" indent="0">
              <a:buNone/>
            </a:pPr>
            <a:r>
              <a:rPr lang="en-US" dirty="0"/>
              <a:t>	</a:t>
            </a:r>
            <a:r>
              <a:rPr lang="en-US" dirty="0" smtClean="0"/>
              <a:t>			Ford &amp; Troutman, 2010, p</a:t>
            </a:r>
            <a:r>
              <a:rPr lang="en-US" dirty="0"/>
              <a:t>. </a:t>
            </a:r>
            <a:r>
              <a:rPr lang="en-US" dirty="0" smtClean="0"/>
              <a:t>2</a:t>
            </a:r>
            <a:endParaRPr lang="en-US" dirty="0"/>
          </a:p>
          <a:p>
            <a:endParaRPr lang="en-US" dirty="0"/>
          </a:p>
        </p:txBody>
      </p:sp>
    </p:spTree>
    <p:extLst>
      <p:ext uri="{BB962C8B-B14F-4D97-AF65-F5344CB8AC3E}">
        <p14:creationId xmlns:p14="http://schemas.microsoft.com/office/powerpoint/2010/main" val="133437608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966301" y="2333658"/>
            <a:ext cx="5486400" cy="3644900"/>
          </a:xfrm>
        </p:spPr>
        <p:txBody>
          <a:bodyPr/>
          <a:lstStyle/>
          <a:p>
            <a:pPr marL="571500" indent="-571500">
              <a:buFont typeface="Arial" panose="020B0604020202020204" pitchFamily="34" charset="0"/>
              <a:buChar char="•"/>
            </a:pPr>
            <a:r>
              <a:rPr lang="en-US" sz="3200" dirty="0" smtClean="0"/>
              <a:t>Research-based practices to increase identification of and effectively nurture historically underrepresented, high-ability students</a:t>
            </a:r>
          </a:p>
        </p:txBody>
      </p:sp>
      <p:sp>
        <p:nvSpPr>
          <p:cNvPr id="3" name="Title 2"/>
          <p:cNvSpPr>
            <a:spLocks noGrp="1"/>
          </p:cNvSpPr>
          <p:nvPr>
            <p:ph type="title" idx="4294967295"/>
          </p:nvPr>
        </p:nvSpPr>
        <p:spPr>
          <a:xfrm>
            <a:off x="1595487" y="578177"/>
            <a:ext cx="4343400" cy="1362075"/>
          </a:xfrm>
        </p:spPr>
        <p:txBody>
          <a:bodyPr/>
          <a:lstStyle/>
          <a:p>
            <a:r>
              <a:rPr lang="en-US" dirty="0" smtClean="0"/>
              <a:t>Young Scholars Program</a:t>
            </a:r>
            <a:endParaRPr lang="en-US" dirty="0"/>
          </a:p>
        </p:txBody>
      </p:sp>
    </p:spTree>
    <p:extLst>
      <p:ext uri="{BB962C8B-B14F-4D97-AF65-F5344CB8AC3E}">
        <p14:creationId xmlns:p14="http://schemas.microsoft.com/office/powerpoint/2010/main" val="156610702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43200" y="1117600"/>
            <a:ext cx="6096000" cy="4108824"/>
          </a:xfrm>
        </p:spPr>
        <p:txBody>
          <a:bodyPr/>
          <a:lstStyle/>
          <a:p>
            <a:r>
              <a:rPr lang="en-US" sz="3200" dirty="0" smtClean="0"/>
              <a:t>“Young Scholars are students who are not likely to be considered for gifted programs using current methods of identification and who, without that opportunity, are less likely to pursue advanced learning on their own.”</a:t>
            </a:r>
            <a:endParaRPr lang="en-US" sz="3200" dirty="0"/>
          </a:p>
        </p:txBody>
      </p:sp>
    </p:spTree>
    <p:extLst>
      <p:ext uri="{BB962C8B-B14F-4D97-AF65-F5344CB8AC3E}">
        <p14:creationId xmlns:p14="http://schemas.microsoft.com/office/powerpoint/2010/main" val="276483334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43200" y="1117600"/>
            <a:ext cx="5486400" cy="3644900"/>
          </a:xfrm>
        </p:spPr>
        <p:txBody>
          <a:bodyPr/>
          <a:lstStyle/>
          <a:p>
            <a:r>
              <a:rPr lang="en-US" sz="3600" dirty="0" smtClean="0"/>
              <a:t>“Historically, these students have lacked access to gifted services, advocates for their high potential, and affirmation of their advanced abilities.”</a:t>
            </a:r>
          </a:p>
          <a:p>
            <a:r>
              <a:rPr lang="en-US" sz="2400" dirty="0" smtClean="0"/>
              <a:t>		Horn, 2014, p. 48</a:t>
            </a:r>
            <a:endParaRPr lang="en-US" sz="2400" dirty="0"/>
          </a:p>
        </p:txBody>
      </p:sp>
    </p:spTree>
    <p:extLst>
      <p:ext uri="{BB962C8B-B14F-4D97-AF65-F5344CB8AC3E}">
        <p14:creationId xmlns:p14="http://schemas.microsoft.com/office/powerpoint/2010/main" val="368099218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of Principals</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dirty="0" smtClean="0"/>
              <a:t>The principals of Young Scholars schools are committed to increasing the number of low socioeconomic, minority learners participating in gifted programs at their schools, and they play a key role in the success of the model….These leaders are strong advocates for the students; they provide ongoing support to the teachers, and they ensure that year after year the Young Scholars are placed with teachers who know how to nurture and develop their gifted potential.</a:t>
            </a:r>
          </a:p>
          <a:p>
            <a:pPr marL="0" indent="0">
              <a:buNone/>
            </a:pPr>
            <a:r>
              <a:rPr lang="en-US" dirty="0" smtClean="0"/>
              <a:t>				Horn, 2014, p. 47</a:t>
            </a:r>
          </a:p>
        </p:txBody>
      </p:sp>
    </p:spTree>
    <p:extLst>
      <p:ext uri="{BB962C8B-B14F-4D97-AF65-F5344CB8AC3E}">
        <p14:creationId xmlns:p14="http://schemas.microsoft.com/office/powerpoint/2010/main" val="302040440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38425" y="584199"/>
            <a:ext cx="6210300" cy="5045076"/>
          </a:xfrm>
        </p:spPr>
        <p:txBody>
          <a:bodyPr/>
          <a:lstStyle/>
          <a:p>
            <a:r>
              <a:rPr lang="en-US" sz="2400" dirty="0" smtClean="0"/>
              <a:t>Anytime that you do something to look at a child’s behavior or performance in a different way, then you’re going to extend your perception of what’s going on. So the more we look at children the more we’re going to find out about them. I think the more we work with Young Scholars, the more potential we’re going to see…. Since I’ve worked with Young Scholars, my expectations have been broader,; I have higher expectations for children who are able to perform better. Everyone has an idea of what giftedness is, but Young Scholars has broadened my perspective about who is brought into that category.</a:t>
            </a:r>
          </a:p>
          <a:p>
            <a:r>
              <a:rPr lang="en-US" sz="2000" dirty="0" smtClean="0"/>
              <a:t>        </a:t>
            </a:r>
            <a:r>
              <a:rPr lang="en-US" sz="1600" dirty="0" smtClean="0"/>
              <a:t>Young Scholars Principal (cited in Horn, 2014, pp. 55-56)</a:t>
            </a:r>
            <a:endParaRPr lang="en-US" sz="1600" dirty="0"/>
          </a:p>
        </p:txBody>
      </p:sp>
    </p:spTree>
    <p:extLst>
      <p:ext uri="{BB962C8B-B14F-4D97-AF65-F5344CB8AC3E}">
        <p14:creationId xmlns:p14="http://schemas.microsoft.com/office/powerpoint/2010/main" val="362296165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3538" y="1095792"/>
            <a:ext cx="6025662" cy="3261796"/>
          </a:xfrm>
        </p:spPr>
        <p:txBody>
          <a:bodyPr/>
          <a:lstStyle/>
          <a:p>
            <a:r>
              <a:rPr lang="en-US" sz="5400" dirty="0" smtClean="0"/>
              <a:t>Grouping for Instructional Purposes</a:t>
            </a:r>
            <a:endParaRPr lang="en-US" sz="5400" dirty="0"/>
          </a:p>
        </p:txBody>
      </p:sp>
    </p:spTree>
    <p:extLst>
      <p:ext uri="{BB962C8B-B14F-4D97-AF65-F5344CB8AC3E}">
        <p14:creationId xmlns:p14="http://schemas.microsoft.com/office/powerpoint/2010/main" val="21757845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5246" y="269632"/>
            <a:ext cx="7553953" cy="1143000"/>
          </a:xfrm>
        </p:spPr>
        <p:txBody>
          <a:bodyPr/>
          <a:lstStyle/>
          <a:p>
            <a:r>
              <a:rPr lang="en-US" dirty="0" smtClean="0"/>
              <a:t>Types of grouping</a:t>
            </a:r>
            <a:endParaRPr lang="en-US" dirty="0"/>
          </a:p>
        </p:txBody>
      </p:sp>
      <p:sp>
        <p:nvSpPr>
          <p:cNvPr id="4" name="Content Placeholder 3"/>
          <p:cNvSpPr>
            <a:spLocks noGrp="1"/>
          </p:cNvSpPr>
          <p:nvPr>
            <p:ph idx="1"/>
          </p:nvPr>
        </p:nvSpPr>
        <p:spPr>
          <a:xfrm>
            <a:off x="1285246" y="1596413"/>
            <a:ext cx="7553954" cy="4297363"/>
          </a:xfrm>
        </p:spPr>
        <p:txBody>
          <a:bodyPr/>
          <a:lstStyle/>
          <a:p>
            <a:r>
              <a:rPr lang="en-US" dirty="0" smtClean="0"/>
              <a:t>Whole class</a:t>
            </a:r>
          </a:p>
          <a:p>
            <a:r>
              <a:rPr lang="en-US" dirty="0" smtClean="0"/>
              <a:t>Cluster grouping</a:t>
            </a:r>
          </a:p>
          <a:p>
            <a:r>
              <a:rPr lang="en-US" dirty="0" smtClean="0"/>
              <a:t>Grouping between classes for specific content</a:t>
            </a:r>
          </a:p>
          <a:p>
            <a:r>
              <a:rPr lang="en-US" dirty="0" smtClean="0"/>
              <a:t>Within the class grouping</a:t>
            </a:r>
          </a:p>
          <a:p>
            <a:r>
              <a:rPr lang="en-US" dirty="0" smtClean="0"/>
              <a:t>Cooperative groups</a:t>
            </a:r>
            <a:endParaRPr lang="en-US" dirty="0"/>
          </a:p>
        </p:txBody>
      </p:sp>
    </p:spTree>
    <p:extLst>
      <p:ext uri="{BB962C8B-B14F-4D97-AF65-F5344CB8AC3E}">
        <p14:creationId xmlns:p14="http://schemas.microsoft.com/office/powerpoint/2010/main" val="180444146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712885" y="1358678"/>
            <a:ext cx="6127993" cy="2308324"/>
          </a:xfrm>
          <a:prstGeom prst="rect">
            <a:avLst/>
          </a:prstGeom>
          <a:noFill/>
        </p:spPr>
        <p:txBody>
          <a:bodyPr wrap="square" rtlCol="0">
            <a:spAutoFit/>
          </a:bodyPr>
          <a:lstStyle/>
          <a:p>
            <a:r>
              <a:rPr lang="en-US" sz="3600" dirty="0" smtClean="0"/>
              <a:t>Advanced learners are often frustrated when little or no differentiation occurs in a classroom.</a:t>
            </a:r>
            <a:endParaRPr lang="en-US" sz="3600" dirty="0"/>
          </a:p>
        </p:txBody>
      </p:sp>
    </p:spTree>
    <p:extLst>
      <p:ext uri="{BB962C8B-B14F-4D97-AF65-F5344CB8AC3E}">
        <p14:creationId xmlns:p14="http://schemas.microsoft.com/office/powerpoint/2010/main" val="118776601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430" y="1050620"/>
            <a:ext cx="7309293" cy="4031730"/>
          </a:xfrm>
        </p:spPr>
        <p:txBody>
          <a:bodyPr/>
          <a:lstStyle/>
          <a:p>
            <a:r>
              <a:rPr lang="en-US" dirty="0" smtClean="0"/>
              <a:t>No matter the type of grouping used, if you don’t modify the instruction, nothing will change. It will not make a difference in achievement.</a:t>
            </a:r>
            <a:endParaRPr lang="en-US" dirty="0"/>
          </a:p>
        </p:txBody>
      </p:sp>
    </p:spTree>
    <p:extLst>
      <p:ext uri="{BB962C8B-B14F-4D97-AF65-F5344CB8AC3E}">
        <p14:creationId xmlns:p14="http://schemas.microsoft.com/office/powerpoint/2010/main" val="361923390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43728" y="269632"/>
            <a:ext cx="7495471" cy="1143000"/>
          </a:xfrm>
        </p:spPr>
        <p:txBody>
          <a:bodyPr/>
          <a:lstStyle/>
          <a:p>
            <a:r>
              <a:rPr lang="en-US" dirty="0" smtClean="0"/>
              <a:t>Cluster Grouping</a:t>
            </a:r>
            <a:endParaRPr lang="en-US" dirty="0"/>
          </a:p>
        </p:txBody>
      </p:sp>
      <p:sp>
        <p:nvSpPr>
          <p:cNvPr id="9" name="Content Placeholder 8"/>
          <p:cNvSpPr>
            <a:spLocks noGrp="1"/>
          </p:cNvSpPr>
          <p:nvPr>
            <p:ph idx="1"/>
          </p:nvPr>
        </p:nvSpPr>
        <p:spPr>
          <a:xfrm>
            <a:off x="1343728" y="1786957"/>
            <a:ext cx="7495472" cy="4106819"/>
          </a:xfrm>
        </p:spPr>
        <p:txBody>
          <a:bodyPr/>
          <a:lstStyle/>
          <a:p>
            <a:r>
              <a:rPr lang="en-US" dirty="0" smtClean="0"/>
              <a:t>The placement of several high-achieving, high-ability, or gifted students in a regular classroom with other students and with a teacher who has received training or who has a desire to differentiate curriculum and instruction for these “target” students.</a:t>
            </a:r>
          </a:p>
          <a:p>
            <a:pPr marL="3200400" lvl="7" indent="0">
              <a:buNone/>
            </a:pPr>
            <a:r>
              <a:rPr lang="en-US" dirty="0" smtClean="0"/>
              <a:t>-Gentry, 2013</a:t>
            </a:r>
            <a:endParaRPr lang="en-US" dirty="0"/>
          </a:p>
        </p:txBody>
      </p:sp>
    </p:spTree>
    <p:extLst>
      <p:ext uri="{BB962C8B-B14F-4D97-AF65-F5344CB8AC3E}">
        <p14:creationId xmlns:p14="http://schemas.microsoft.com/office/powerpoint/2010/main" val="359042798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3538" y="1514650"/>
            <a:ext cx="6025662" cy="3488286"/>
          </a:xfrm>
        </p:spPr>
        <p:txBody>
          <a:bodyPr/>
          <a:lstStyle/>
          <a:p>
            <a:r>
              <a:rPr lang="en-US" sz="3200" i="1" dirty="0" smtClean="0"/>
              <a:t>Total School Cluster Grouping &amp; Differentiation: A Comprehensive, Research-Based Plan for Raising Student Achievement and Improving Teacher Practices </a:t>
            </a:r>
            <a:r>
              <a:rPr lang="en-US" sz="3200" dirty="0" smtClean="0"/>
              <a:t>(2</a:t>
            </a:r>
            <a:r>
              <a:rPr lang="en-US" sz="3200" baseline="30000" dirty="0" smtClean="0"/>
              <a:t>nd</a:t>
            </a:r>
            <a:r>
              <a:rPr lang="en-US" sz="3200" dirty="0" smtClean="0"/>
              <a:t> ed.),</a:t>
            </a:r>
            <a:br>
              <a:rPr lang="en-US" sz="3200" dirty="0" smtClean="0"/>
            </a:br>
            <a:r>
              <a:rPr lang="en-US" sz="3200" dirty="0" smtClean="0"/>
              <a:t> 			Marcia Gentry</a:t>
            </a:r>
            <a:br>
              <a:rPr lang="en-US" sz="3200" dirty="0" smtClean="0"/>
            </a:br>
            <a:endParaRPr lang="en-US" sz="2800" dirty="0"/>
          </a:p>
        </p:txBody>
      </p:sp>
    </p:spTree>
    <p:extLst>
      <p:ext uri="{BB962C8B-B14F-4D97-AF65-F5344CB8AC3E}">
        <p14:creationId xmlns:p14="http://schemas.microsoft.com/office/powerpoint/2010/main" val="369681738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830604" y="1593145"/>
            <a:ext cx="6008596" cy="3829231"/>
          </a:xfrm>
        </p:spPr>
        <p:txBody>
          <a:bodyPr/>
          <a:lstStyle/>
          <a:p>
            <a:r>
              <a:rPr lang="en-US" sz="3600" dirty="0" smtClean="0"/>
              <a:t>Cluster grouping operates on the premise that gifted education practices will enhance the educational experiences within an entire school.</a:t>
            </a:r>
            <a:endParaRPr lang="en-US" sz="3600" dirty="0"/>
          </a:p>
        </p:txBody>
      </p:sp>
    </p:spTree>
    <p:extLst>
      <p:ext uri="{BB962C8B-B14F-4D97-AF65-F5344CB8AC3E}">
        <p14:creationId xmlns:p14="http://schemas.microsoft.com/office/powerpoint/2010/main" val="148066791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9590" y="1171996"/>
            <a:ext cx="7828152" cy="3657218"/>
          </a:xfrm>
        </p:spPr>
        <p:txBody>
          <a:bodyPr/>
          <a:lstStyle/>
          <a:p>
            <a:r>
              <a:rPr lang="en-US" sz="3600" dirty="0" smtClean="0"/>
              <a:t>“Benefits are slight from programs that group children by ability but prescribe common curricular experiences for all ability groups.”</a:t>
            </a:r>
            <a:br>
              <a:rPr lang="en-US" sz="3600" dirty="0" smtClean="0"/>
            </a:br>
            <a:r>
              <a:rPr lang="en-US" dirty="0" smtClean="0"/>
              <a:t>				</a:t>
            </a:r>
            <a:r>
              <a:rPr lang="en-US" sz="2800" dirty="0" smtClean="0"/>
              <a:t>-Kulik (1992)</a:t>
            </a:r>
            <a:endParaRPr lang="en-US" sz="2800" dirty="0"/>
          </a:p>
        </p:txBody>
      </p:sp>
    </p:spTree>
    <p:extLst>
      <p:ext uri="{BB962C8B-B14F-4D97-AF65-F5344CB8AC3E}">
        <p14:creationId xmlns:p14="http://schemas.microsoft.com/office/powerpoint/2010/main" val="196927223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962" y="2343583"/>
            <a:ext cx="7711674" cy="2339341"/>
          </a:xfrm>
        </p:spPr>
        <p:txBody>
          <a:bodyPr/>
          <a:lstStyle/>
          <a:p>
            <a:r>
              <a:rPr lang="en-US" dirty="0" smtClean="0"/>
              <a:t>When is cluster grouping planned?</a:t>
            </a:r>
            <a:endParaRPr lang="en-US" dirty="0"/>
          </a:p>
        </p:txBody>
      </p:sp>
    </p:spTree>
    <p:extLst>
      <p:ext uri="{BB962C8B-B14F-4D97-AF65-F5344CB8AC3E}">
        <p14:creationId xmlns:p14="http://schemas.microsoft.com/office/powerpoint/2010/main" val="363326556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307" y="3056440"/>
            <a:ext cx="7510238" cy="871327"/>
          </a:xfrm>
        </p:spPr>
        <p:txBody>
          <a:bodyPr/>
          <a:lstStyle/>
          <a:p>
            <a:r>
              <a:rPr lang="en-US" dirty="0" smtClean="0"/>
              <a:t>Who puts students into clusters?</a:t>
            </a:r>
            <a:endParaRPr lang="en-US" dirty="0"/>
          </a:p>
        </p:txBody>
      </p:sp>
    </p:spTree>
    <p:extLst>
      <p:ext uri="{BB962C8B-B14F-4D97-AF65-F5344CB8AC3E}">
        <p14:creationId xmlns:p14="http://schemas.microsoft.com/office/powerpoint/2010/main" val="369495713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797" y="2137313"/>
            <a:ext cx="8136203" cy="1851988"/>
          </a:xfrm>
        </p:spPr>
        <p:txBody>
          <a:bodyPr/>
          <a:lstStyle/>
          <a:p>
            <a:r>
              <a:rPr lang="en-US" dirty="0" smtClean="0"/>
              <a:t>Which children are in the clusters?</a:t>
            </a:r>
            <a:endParaRPr lang="en-US" dirty="0"/>
          </a:p>
        </p:txBody>
      </p:sp>
    </p:spTree>
    <p:extLst>
      <p:ext uri="{BB962C8B-B14F-4D97-AF65-F5344CB8AC3E}">
        <p14:creationId xmlns:p14="http://schemas.microsoft.com/office/powerpoint/2010/main" val="180092193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974" y="1235219"/>
            <a:ext cx="7953225" cy="4052455"/>
          </a:xfrm>
        </p:spPr>
        <p:txBody>
          <a:bodyPr/>
          <a:lstStyle/>
          <a:p>
            <a:r>
              <a:rPr lang="en-US" dirty="0" smtClean="0"/>
              <a:t>Children are distributed across the classes but not heterogeneously. They are spread among the classes in clusters.</a:t>
            </a:r>
            <a:endParaRPr lang="en-US" dirty="0"/>
          </a:p>
        </p:txBody>
      </p:sp>
    </p:spTree>
    <p:extLst>
      <p:ext uri="{BB962C8B-B14F-4D97-AF65-F5344CB8AC3E}">
        <p14:creationId xmlns:p14="http://schemas.microsoft.com/office/powerpoint/2010/main" val="1705439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3"/>
          </p:nvPr>
        </p:nvSpPr>
        <p:spPr>
          <a:xfrm>
            <a:off x="3506770" y="3161728"/>
            <a:ext cx="5332429" cy="4277491"/>
          </a:xfrm>
        </p:spPr>
        <p:txBody>
          <a:bodyPr/>
          <a:lstStyle/>
          <a:p>
            <a:r>
              <a:rPr lang="en-US" dirty="0" smtClean="0"/>
              <a:t>Specifically planned to reduce the range of ability and achievement.</a:t>
            </a:r>
          </a:p>
          <a:p>
            <a:endParaRPr lang="en-US" dirty="0"/>
          </a:p>
        </p:txBody>
      </p:sp>
      <p:sp>
        <p:nvSpPr>
          <p:cNvPr id="3" name="Title 2"/>
          <p:cNvSpPr>
            <a:spLocks noGrp="1"/>
          </p:cNvSpPr>
          <p:nvPr>
            <p:ph type="title" idx="4294967295"/>
          </p:nvPr>
        </p:nvSpPr>
        <p:spPr>
          <a:xfrm>
            <a:off x="2028333" y="2018728"/>
            <a:ext cx="8077200" cy="1143000"/>
          </a:xfrm>
        </p:spPr>
        <p:txBody>
          <a:bodyPr/>
          <a:lstStyle/>
          <a:p>
            <a:r>
              <a:rPr lang="en-US" dirty="0" smtClean="0"/>
              <a:t>What do clusters look like?</a:t>
            </a:r>
            <a:endParaRPr lang="en-US" dirty="0"/>
          </a:p>
        </p:txBody>
      </p:sp>
    </p:spTree>
    <p:extLst>
      <p:ext uri="{BB962C8B-B14F-4D97-AF65-F5344CB8AC3E}">
        <p14:creationId xmlns:p14="http://schemas.microsoft.com/office/powerpoint/2010/main" val="390658149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8879" y="1025647"/>
            <a:ext cx="6431124" cy="2554545"/>
          </a:xfrm>
          <a:prstGeom prst="rect">
            <a:avLst/>
          </a:prstGeom>
          <a:noFill/>
        </p:spPr>
        <p:txBody>
          <a:bodyPr wrap="square" rtlCol="0">
            <a:spAutoFit/>
          </a:bodyPr>
          <a:lstStyle/>
          <a:p>
            <a:r>
              <a:rPr lang="en-US" sz="4000" dirty="0" smtClean="0">
                <a:solidFill>
                  <a:srgbClr val="FF0000"/>
                </a:solidFill>
              </a:rPr>
              <a:t>How do you feel when you are stuck in traffic, especially when the traffic is very slow moving or not moving at all?</a:t>
            </a:r>
            <a:endParaRPr lang="en-US" sz="4000" dirty="0">
              <a:solidFill>
                <a:srgbClr val="FF0000"/>
              </a:solidFill>
            </a:endParaRPr>
          </a:p>
        </p:txBody>
      </p:sp>
    </p:spTree>
    <p:extLst>
      <p:ext uri="{BB962C8B-B14F-4D97-AF65-F5344CB8AC3E}">
        <p14:creationId xmlns:p14="http://schemas.microsoft.com/office/powerpoint/2010/main" val="37330250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52800" y="1414692"/>
            <a:ext cx="5486400" cy="3865789"/>
          </a:xfrm>
        </p:spPr>
        <p:txBody>
          <a:bodyPr/>
          <a:lstStyle/>
          <a:p>
            <a:r>
              <a:rPr lang="en-US" dirty="0" smtClean="0"/>
              <a:t>This allows the educator to target instruction more precisely. </a:t>
            </a:r>
            <a:endParaRPr lang="en-US" dirty="0"/>
          </a:p>
        </p:txBody>
      </p:sp>
    </p:spTree>
    <p:extLst>
      <p:ext uri="{BB962C8B-B14F-4D97-AF65-F5344CB8AC3E}">
        <p14:creationId xmlns:p14="http://schemas.microsoft.com/office/powerpoint/2010/main" val="333527846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grouping provides an organizational framework</a:t>
            </a:r>
            <a:endParaRPr lang="en-US" dirty="0"/>
          </a:p>
        </p:txBody>
      </p:sp>
      <p:sp>
        <p:nvSpPr>
          <p:cNvPr id="3" name="Content Placeholder 2"/>
          <p:cNvSpPr>
            <a:spLocks noGrp="1"/>
          </p:cNvSpPr>
          <p:nvPr>
            <p:ph idx="1"/>
          </p:nvPr>
        </p:nvSpPr>
        <p:spPr/>
        <p:txBody>
          <a:bodyPr/>
          <a:lstStyle/>
          <a:p>
            <a:r>
              <a:rPr lang="en-US" dirty="0" smtClean="0"/>
              <a:t>Places students into classrooms on the basis of achievement</a:t>
            </a:r>
          </a:p>
          <a:p>
            <a:r>
              <a:rPr lang="en-US" dirty="0" smtClean="0"/>
              <a:t>Flexibly groups and regroups students as needed for instruction (based on interest and needs)</a:t>
            </a:r>
          </a:p>
          <a:p>
            <a:r>
              <a:rPr lang="en-US" dirty="0" smtClean="0"/>
              <a:t>Provides appropriately challenging learning experiences for all students</a:t>
            </a:r>
            <a:endParaRPr lang="en-US" dirty="0"/>
          </a:p>
        </p:txBody>
      </p:sp>
    </p:spTree>
    <p:extLst>
      <p:ext uri="{BB962C8B-B14F-4D97-AF65-F5344CB8AC3E}">
        <p14:creationId xmlns:p14="http://schemas.microsoft.com/office/powerpoint/2010/main" val="187305549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application of cluster grouping to…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 full-time services to high-achieving elementary students</a:t>
            </a:r>
          </a:p>
          <a:p>
            <a:r>
              <a:rPr lang="en-US" dirty="0" smtClean="0"/>
              <a:t>Help all students improve their academic achievement and educational self-efficacy</a:t>
            </a:r>
          </a:p>
          <a:p>
            <a:r>
              <a:rPr lang="en-US" dirty="0" smtClean="0"/>
              <a:t>Help teachers more effectively and efficiently meet the diverse need of their students</a:t>
            </a:r>
          </a:p>
          <a:p>
            <a:r>
              <a:rPr lang="en-US" dirty="0" smtClean="0"/>
              <a:t>Weave gifted education and talent development “know-how” into the fabric of all educational practices in </a:t>
            </a:r>
            <a:r>
              <a:rPr lang="en-US" smtClean="0"/>
              <a:t>the school</a:t>
            </a:r>
            <a:endParaRPr lang="en-US" dirty="0"/>
          </a:p>
        </p:txBody>
      </p:sp>
    </p:spTree>
    <p:extLst>
      <p:ext uri="{BB962C8B-B14F-4D97-AF65-F5344CB8AC3E}">
        <p14:creationId xmlns:p14="http://schemas.microsoft.com/office/powerpoint/2010/main" val="167279043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956874" y="2197116"/>
            <a:ext cx="5486400" cy="3865789"/>
          </a:xfrm>
        </p:spPr>
        <p:txBody>
          <a:bodyPr/>
          <a:lstStyle/>
          <a:p>
            <a:r>
              <a:rPr lang="en-US" dirty="0"/>
              <a:t>The Twice-Exceptional (2e) Student</a:t>
            </a:r>
          </a:p>
        </p:txBody>
      </p:sp>
    </p:spTree>
    <p:extLst>
      <p:ext uri="{BB962C8B-B14F-4D97-AF65-F5344CB8AC3E}">
        <p14:creationId xmlns:p14="http://schemas.microsoft.com/office/powerpoint/2010/main" val="315926047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088849" y="596131"/>
            <a:ext cx="5486400" cy="3575332"/>
          </a:xfrm>
        </p:spPr>
        <p:txBody>
          <a:bodyPr/>
          <a:lstStyle/>
          <a:p>
            <a:r>
              <a:rPr lang="en-US" sz="3200" dirty="0"/>
              <a:t>Gifted children with disabilities continue to be ignored, programs for them are lacking, and their problems are compounded by sometimes severe social problems and rock-bottom feelings of self-work and personal integrity…. It is indeed time to lift the mask.</a:t>
            </a:r>
          </a:p>
          <a:p>
            <a:r>
              <a:rPr lang="en-US" sz="1800" dirty="0" smtClean="0"/>
              <a:t>                      Gary </a:t>
            </a:r>
            <a:r>
              <a:rPr lang="en-US" sz="1800" dirty="0"/>
              <a:t>Davis, </a:t>
            </a:r>
            <a:r>
              <a:rPr lang="en-US" sz="1800" dirty="0" err="1"/>
              <a:t>Syliva</a:t>
            </a:r>
            <a:r>
              <a:rPr lang="en-US" sz="1800" dirty="0"/>
              <a:t> </a:t>
            </a:r>
            <a:r>
              <a:rPr lang="en-US" sz="1800" dirty="0" err="1"/>
              <a:t>Rimm</a:t>
            </a:r>
            <a:r>
              <a:rPr lang="en-US" sz="1800" dirty="0"/>
              <a:t>, &amp; Del </a:t>
            </a:r>
            <a:r>
              <a:rPr lang="en-US" sz="1800" dirty="0" err="1"/>
              <a:t>Siegle</a:t>
            </a:r>
            <a:endParaRPr lang="en-US" sz="1800" dirty="0"/>
          </a:p>
          <a:p>
            <a:endParaRPr lang="en-US" dirty="0"/>
          </a:p>
        </p:txBody>
      </p:sp>
    </p:spTree>
    <p:extLst>
      <p:ext uri="{BB962C8B-B14F-4D97-AF65-F5344CB8AC3E}">
        <p14:creationId xmlns:p14="http://schemas.microsoft.com/office/powerpoint/2010/main" val="13284727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p>
            <a:endParaRPr lang="en-US" dirty="0"/>
          </a:p>
        </p:txBody>
      </p:sp>
      <p:sp>
        <p:nvSpPr>
          <p:cNvPr id="3" name="Content Placeholder 2"/>
          <p:cNvSpPr>
            <a:spLocks noGrp="1"/>
          </p:cNvSpPr>
          <p:nvPr>
            <p:ph idx="1"/>
          </p:nvPr>
        </p:nvSpPr>
        <p:spPr>
          <a:xfrm>
            <a:off x="969818" y="514397"/>
            <a:ext cx="7869382" cy="6731531"/>
          </a:xfrm>
        </p:spPr>
        <p:txBody>
          <a:bodyPr>
            <a:normAutofit fontScale="77500" lnSpcReduction="20000"/>
          </a:bodyPr>
          <a:lstStyle/>
          <a:p>
            <a:pPr marL="0" indent="0">
              <a:buNone/>
            </a:pPr>
            <a:r>
              <a:rPr lang="en-US" sz="4600" dirty="0"/>
              <a:t>National Twice-Exceptional Community of Practice </a:t>
            </a:r>
            <a:r>
              <a:rPr lang="en-US" sz="4600" dirty="0" smtClean="0"/>
              <a:t>defines 2e </a:t>
            </a:r>
            <a:r>
              <a:rPr lang="en-US" sz="4600" dirty="0"/>
              <a:t>individuals this way: </a:t>
            </a:r>
            <a:endParaRPr lang="en-US" sz="4600" dirty="0" smtClean="0"/>
          </a:p>
          <a:p>
            <a:pPr marL="0" indent="0">
              <a:buNone/>
            </a:pPr>
            <a:endParaRPr lang="en-US" dirty="0"/>
          </a:p>
          <a:p>
            <a:pPr marL="0" indent="0">
              <a:buNone/>
            </a:pPr>
            <a:r>
              <a:rPr lang="en-US" sz="4600" dirty="0" smtClean="0"/>
              <a:t>Twice-exceptional </a:t>
            </a:r>
            <a:r>
              <a:rPr lang="en-US" sz="4600" dirty="0"/>
              <a:t>individuals evidence exceptional ability and disability, which results in a </a:t>
            </a:r>
            <a:r>
              <a:rPr lang="en-US" sz="4600" dirty="0" smtClean="0"/>
              <a:t>unique </a:t>
            </a:r>
            <a:r>
              <a:rPr lang="en-US" sz="4600" dirty="0"/>
              <a:t>set of circumstances. Their exceptional ability may dominate, hiding their disability; their disability may dominate, hiding their exceptional ability; each may mask the other so that neither is recognized or addressed.</a:t>
            </a:r>
          </a:p>
          <a:p>
            <a:endParaRPr lang="en-US" dirty="0"/>
          </a:p>
        </p:txBody>
      </p:sp>
    </p:spTree>
    <p:extLst>
      <p:ext uri="{BB962C8B-B14F-4D97-AF65-F5344CB8AC3E}">
        <p14:creationId xmlns:p14="http://schemas.microsoft.com/office/powerpoint/2010/main" val="84117719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341745"/>
            <a:ext cx="8077200" cy="6354619"/>
          </a:xfrm>
        </p:spPr>
        <p:txBody>
          <a:bodyPr>
            <a:normAutofit fontScale="85000" lnSpcReduction="10000"/>
          </a:bodyPr>
          <a:lstStyle/>
          <a:p>
            <a:r>
              <a:rPr lang="en-US" dirty="0"/>
              <a:t>2e students, who may perform below, at, or above grade level, require the following:</a:t>
            </a:r>
          </a:p>
          <a:p>
            <a:pPr lvl="0"/>
            <a:r>
              <a:rPr lang="en-US" dirty="0"/>
              <a:t>Specialized methods of identification that consider the possible interaction of the exceptionalities,</a:t>
            </a:r>
          </a:p>
          <a:p>
            <a:pPr lvl="0"/>
            <a:r>
              <a:rPr lang="en-US" dirty="0"/>
              <a:t>Enriched/advanced educational opportunities that develop the child’s interests, gifts, and talents while also meeting the child’s learning needs,</a:t>
            </a:r>
          </a:p>
          <a:p>
            <a:pPr lvl="0"/>
            <a:r>
              <a:rPr lang="en-US" dirty="0"/>
              <a:t>Simultaneous supports that ensure the child’s academic success and social-emotional well-being, such as accommodations, therapeutic interventions, and specialized instruction.</a:t>
            </a:r>
          </a:p>
          <a:p>
            <a:r>
              <a:rPr lang="en-US" dirty="0"/>
              <a:t>Working successfully with this unique population requires specialized academic training and ongoing professional development. </a:t>
            </a:r>
          </a:p>
          <a:p>
            <a:pPr marL="0" indent="0">
              <a:buNone/>
            </a:pPr>
            <a:r>
              <a:rPr lang="en-US" dirty="0"/>
              <a:t>		</a:t>
            </a:r>
            <a:r>
              <a:rPr lang="en-US" sz="2600" dirty="0" smtClean="0"/>
              <a:t>Baldwin</a:t>
            </a:r>
            <a:r>
              <a:rPr lang="en-US" sz="2600" dirty="0"/>
              <a:t>, Baum, </a:t>
            </a:r>
            <a:r>
              <a:rPr lang="en-US" sz="2600" dirty="0" err="1"/>
              <a:t>Pereles</a:t>
            </a:r>
            <a:r>
              <a:rPr lang="en-US" sz="2600" dirty="0"/>
              <a:t>, &amp; Hughes, 2015, p. 212-213</a:t>
            </a:r>
          </a:p>
          <a:p>
            <a:endParaRPr lang="en-US" dirty="0"/>
          </a:p>
        </p:txBody>
      </p:sp>
    </p:spTree>
    <p:extLst>
      <p:ext uri="{BB962C8B-B14F-4D97-AF65-F5344CB8AC3E}">
        <p14:creationId xmlns:p14="http://schemas.microsoft.com/office/powerpoint/2010/main" val="378513574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When cluster grouping, 2e students should be included in the cluster classroom.</a:t>
            </a:r>
            <a:endParaRPr lang="en-US" dirty="0"/>
          </a:p>
        </p:txBody>
      </p:sp>
    </p:spTree>
    <p:extLst>
      <p:ext uri="{BB962C8B-B14F-4D97-AF65-F5344CB8AC3E}">
        <p14:creationId xmlns:p14="http://schemas.microsoft.com/office/powerpoint/2010/main" val="136067339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88849" y="1754056"/>
            <a:ext cx="3349658" cy="3865789"/>
          </a:xfrm>
        </p:spPr>
        <p:txBody>
          <a:bodyPr/>
          <a:lstStyle/>
          <a:p>
            <a:r>
              <a:rPr lang="en-US" dirty="0" smtClean="0"/>
              <a:t>What would this look like in your schools?</a:t>
            </a:r>
            <a:endParaRPr lang="en-US" dirty="0"/>
          </a:p>
        </p:txBody>
      </p:sp>
    </p:spTree>
    <p:extLst>
      <p:ext uri="{BB962C8B-B14F-4D97-AF65-F5344CB8AC3E}">
        <p14:creationId xmlns:p14="http://schemas.microsoft.com/office/powerpoint/2010/main" val="295534831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Gilmore Lane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09309882"/>
              </p:ext>
            </p:extLst>
          </p:nvPr>
        </p:nvGraphicFramePr>
        <p:xfrm>
          <a:off x="761999" y="1417639"/>
          <a:ext cx="8077202" cy="5145085"/>
        </p:xfrm>
        <a:graphic>
          <a:graphicData uri="http://schemas.openxmlformats.org/drawingml/2006/table">
            <a:tbl>
              <a:tblPr firstRow="1" firstCol="1" bandRow="1">
                <a:tableStyleId>{21E4AEA4-8DFA-4A89-87EB-49C32662AFE0}</a:tableStyleId>
              </a:tblPr>
              <a:tblGrid>
                <a:gridCol w="1348469"/>
                <a:gridCol w="1120969"/>
                <a:gridCol w="1120969"/>
                <a:gridCol w="1120969"/>
                <a:gridCol w="1121942"/>
                <a:gridCol w="1121942"/>
                <a:gridCol w="1121942"/>
              </a:tblGrid>
              <a:tr h="1197430">
                <a:tc>
                  <a:txBody>
                    <a:bodyPr/>
                    <a:lstStyle/>
                    <a:p>
                      <a:pPr marL="0" marR="0" algn="l">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1</a:t>
                      </a:r>
                      <a:r>
                        <a:rPr lang="en-US" sz="1800" baseline="30000" dirty="0" smtClean="0">
                          <a:effectLst/>
                        </a:rPr>
                        <a:t>st</a:t>
                      </a:r>
                      <a:r>
                        <a:rPr lang="en-US" sz="1800" dirty="0" smtClean="0">
                          <a:effectLst/>
                        </a:rPr>
                        <a:t> </a:t>
                      </a:r>
                      <a:r>
                        <a:rPr lang="en-US" sz="1800" dirty="0">
                          <a:effectLst/>
                        </a:rPr>
                        <a:t>Grade</a:t>
                      </a:r>
                    </a:p>
                    <a:p>
                      <a:pPr marL="0" marR="0" algn="ctr">
                        <a:spcBef>
                          <a:spcPts val="0"/>
                        </a:spcBef>
                        <a:spcAft>
                          <a:spcPts val="0"/>
                        </a:spcAft>
                      </a:pPr>
                      <a:r>
                        <a:rPr lang="en-US" sz="1800" dirty="0">
                          <a:effectLst/>
                        </a:rPr>
                        <a:t>Class A</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1</a:t>
                      </a:r>
                      <a:r>
                        <a:rPr lang="en-US" sz="1800" baseline="30000" dirty="0" smtClean="0">
                          <a:effectLst/>
                        </a:rPr>
                        <a:t>st</a:t>
                      </a:r>
                      <a:r>
                        <a:rPr lang="en-US" sz="1800" dirty="0" smtClean="0">
                          <a:effectLst/>
                        </a:rPr>
                        <a:t> </a:t>
                      </a:r>
                      <a:r>
                        <a:rPr lang="en-US" sz="1800" dirty="0">
                          <a:effectLst/>
                        </a:rPr>
                        <a:t>Grade</a:t>
                      </a:r>
                    </a:p>
                    <a:p>
                      <a:pPr marL="0" marR="0" algn="ctr">
                        <a:spcBef>
                          <a:spcPts val="0"/>
                        </a:spcBef>
                        <a:spcAft>
                          <a:spcPts val="0"/>
                        </a:spcAft>
                      </a:pPr>
                      <a:r>
                        <a:rPr lang="en-US" sz="1800" dirty="0">
                          <a:effectLst/>
                        </a:rPr>
                        <a:t>Class B</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2</a:t>
                      </a:r>
                      <a:r>
                        <a:rPr lang="en-US" sz="1800" baseline="30000" dirty="0" smtClean="0">
                          <a:effectLst/>
                        </a:rPr>
                        <a:t>nd</a:t>
                      </a:r>
                      <a:r>
                        <a:rPr lang="en-US" sz="1800" dirty="0" smtClean="0">
                          <a:effectLst/>
                        </a:rPr>
                        <a:t> </a:t>
                      </a:r>
                      <a:r>
                        <a:rPr lang="en-US" sz="1800" dirty="0">
                          <a:effectLst/>
                        </a:rPr>
                        <a:t>Grade</a:t>
                      </a:r>
                    </a:p>
                    <a:p>
                      <a:pPr marL="0" marR="0" algn="ctr">
                        <a:spcBef>
                          <a:spcPts val="0"/>
                        </a:spcBef>
                        <a:spcAft>
                          <a:spcPts val="0"/>
                        </a:spcAft>
                      </a:pPr>
                      <a:r>
                        <a:rPr lang="en-US" sz="1800" dirty="0">
                          <a:effectLst/>
                        </a:rPr>
                        <a:t>Class A</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2</a:t>
                      </a:r>
                      <a:r>
                        <a:rPr lang="en-US" sz="1800" baseline="30000" dirty="0" smtClean="0">
                          <a:effectLst/>
                        </a:rPr>
                        <a:t>nd</a:t>
                      </a:r>
                      <a:r>
                        <a:rPr lang="en-US" sz="1800" dirty="0" smtClean="0">
                          <a:effectLst/>
                        </a:rPr>
                        <a:t> </a:t>
                      </a:r>
                      <a:r>
                        <a:rPr lang="en-US" sz="1800" dirty="0">
                          <a:effectLst/>
                        </a:rPr>
                        <a:t>Grade</a:t>
                      </a:r>
                    </a:p>
                    <a:p>
                      <a:pPr marL="0" marR="0" algn="ctr">
                        <a:spcBef>
                          <a:spcPts val="0"/>
                        </a:spcBef>
                        <a:spcAft>
                          <a:spcPts val="0"/>
                        </a:spcAft>
                      </a:pPr>
                      <a:r>
                        <a:rPr lang="en-US" sz="1800" dirty="0">
                          <a:effectLst/>
                        </a:rPr>
                        <a:t>Class B</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3</a:t>
                      </a:r>
                      <a:r>
                        <a:rPr lang="en-US" sz="1800" baseline="30000" dirty="0" smtClean="0">
                          <a:effectLst/>
                        </a:rPr>
                        <a:t>rd</a:t>
                      </a:r>
                      <a:r>
                        <a:rPr lang="en-US" sz="1800" dirty="0" smtClean="0">
                          <a:effectLst/>
                        </a:rPr>
                        <a:t>  </a:t>
                      </a:r>
                      <a:r>
                        <a:rPr lang="en-US" sz="1800" dirty="0">
                          <a:effectLst/>
                        </a:rPr>
                        <a:t>Grade</a:t>
                      </a:r>
                    </a:p>
                    <a:p>
                      <a:pPr marL="0" marR="0" algn="ctr">
                        <a:spcBef>
                          <a:spcPts val="0"/>
                        </a:spcBef>
                        <a:spcAft>
                          <a:spcPts val="0"/>
                        </a:spcAft>
                      </a:pPr>
                      <a:r>
                        <a:rPr lang="en-US" sz="1800" dirty="0">
                          <a:effectLst/>
                        </a:rPr>
                        <a:t>Class A</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3</a:t>
                      </a:r>
                      <a:r>
                        <a:rPr lang="en-US" sz="1800" baseline="30000" dirty="0" smtClean="0">
                          <a:effectLst/>
                        </a:rPr>
                        <a:t>rd</a:t>
                      </a:r>
                      <a:r>
                        <a:rPr lang="en-US" sz="1800" dirty="0" smtClean="0">
                          <a:effectLst/>
                        </a:rPr>
                        <a:t> </a:t>
                      </a:r>
                      <a:r>
                        <a:rPr lang="en-US" sz="1800" dirty="0">
                          <a:effectLst/>
                        </a:rPr>
                        <a:t>Grade Class B</a:t>
                      </a:r>
                      <a:endParaRPr lang="en-US" sz="1800" dirty="0">
                        <a:effectLst/>
                        <a:latin typeface="Calibri"/>
                        <a:ea typeface="Calibri"/>
                        <a:cs typeface="Times New Roman"/>
                      </a:endParaRPr>
                    </a:p>
                  </a:txBody>
                  <a:tcPr marL="68580" marR="68580" marT="0" marB="0"/>
                </a:tc>
              </a:tr>
              <a:tr h="405030">
                <a:tc>
                  <a:txBody>
                    <a:bodyPr/>
                    <a:lstStyle/>
                    <a:p>
                      <a:pPr marL="0" marR="0" algn="l">
                        <a:spcBef>
                          <a:spcPts val="0"/>
                        </a:spcBef>
                        <a:spcAft>
                          <a:spcPts val="0"/>
                        </a:spcAft>
                      </a:pPr>
                      <a:r>
                        <a:rPr lang="en-US" sz="2000" dirty="0">
                          <a:effectLst/>
                        </a:rPr>
                        <a:t>Cluster</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8</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6</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6</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791297">
                <a:tc>
                  <a:txBody>
                    <a:bodyPr/>
                    <a:lstStyle/>
                    <a:p>
                      <a:pPr marL="0" marR="0" algn="l">
                        <a:spcBef>
                          <a:spcPts val="0"/>
                        </a:spcBef>
                        <a:spcAft>
                          <a:spcPts val="0"/>
                        </a:spcAft>
                      </a:pPr>
                      <a:r>
                        <a:rPr lang="en-US" sz="2000" dirty="0">
                          <a:effectLst/>
                        </a:rPr>
                        <a:t>Above Average</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388474">
                <a:tc>
                  <a:txBody>
                    <a:bodyPr/>
                    <a:lstStyle/>
                    <a:p>
                      <a:pPr marL="0" marR="0" algn="l">
                        <a:spcBef>
                          <a:spcPts val="0"/>
                        </a:spcBef>
                        <a:spcAft>
                          <a:spcPts val="0"/>
                        </a:spcAft>
                      </a:pPr>
                      <a:r>
                        <a:rPr lang="en-US" sz="2000">
                          <a:effectLst/>
                        </a:rPr>
                        <a:t>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808955">
                <a:tc>
                  <a:txBody>
                    <a:bodyPr/>
                    <a:lstStyle/>
                    <a:p>
                      <a:pPr marL="0" marR="0" algn="l">
                        <a:spcBef>
                          <a:spcPts val="0"/>
                        </a:spcBef>
                        <a:spcAft>
                          <a:spcPts val="0"/>
                        </a:spcAft>
                      </a:pPr>
                      <a:r>
                        <a:rPr lang="en-US" sz="2000">
                          <a:effectLst/>
                        </a:rPr>
                        <a:t>Low 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388474">
                <a:tc>
                  <a:txBody>
                    <a:bodyPr/>
                    <a:lstStyle/>
                    <a:p>
                      <a:pPr marL="0" marR="0" algn="l">
                        <a:spcBef>
                          <a:spcPts val="0"/>
                        </a:spcBef>
                        <a:spcAft>
                          <a:spcPts val="0"/>
                        </a:spcAft>
                      </a:pPr>
                      <a:r>
                        <a:rPr lang="en-US" sz="2000" dirty="0">
                          <a:effectLst/>
                        </a:rPr>
                        <a:t>Low</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1165425">
                <a:tc>
                  <a:txBody>
                    <a:bodyPr/>
                    <a:lstStyle/>
                    <a:p>
                      <a:pPr marL="0" marR="0" algn="l">
                        <a:spcBef>
                          <a:spcPts val="0"/>
                        </a:spcBef>
                        <a:spcAft>
                          <a:spcPts val="0"/>
                        </a:spcAft>
                      </a:pPr>
                      <a:r>
                        <a:rPr lang="en-US" sz="2000" dirty="0">
                          <a:effectLst/>
                        </a:rPr>
                        <a:t>Special Education</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Only those with high ability</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685496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104" y="1133866"/>
            <a:ext cx="7062475" cy="3170099"/>
          </a:xfrm>
          <a:prstGeom prst="rect">
            <a:avLst/>
          </a:prstGeom>
          <a:noFill/>
        </p:spPr>
        <p:txBody>
          <a:bodyPr wrap="square" rtlCol="0">
            <a:spAutoFit/>
          </a:bodyPr>
          <a:lstStyle/>
          <a:p>
            <a:r>
              <a:rPr lang="en-US" sz="4000" dirty="0" smtClean="0"/>
              <a:t>The needs of gifted children and young people are created by their strengths – not by deficits. Consequently, they don’t look needy.</a:t>
            </a:r>
            <a:endParaRPr lang="en-US" sz="4000" dirty="0"/>
          </a:p>
        </p:txBody>
      </p:sp>
    </p:spTree>
    <p:extLst>
      <p:ext uri="{BB962C8B-B14F-4D97-AF65-F5344CB8AC3E}">
        <p14:creationId xmlns:p14="http://schemas.microsoft.com/office/powerpoint/2010/main" val="130416464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King Elementary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10317993"/>
              </p:ext>
            </p:extLst>
          </p:nvPr>
        </p:nvGraphicFramePr>
        <p:xfrm>
          <a:off x="933450" y="1417638"/>
          <a:ext cx="7896225" cy="5031516"/>
        </p:xfrm>
        <a:graphic>
          <a:graphicData uri="http://schemas.openxmlformats.org/drawingml/2006/table">
            <a:tbl>
              <a:tblPr firstRow="1" firstCol="1" bandRow="1">
                <a:tableStyleId>{21E4AEA4-8DFA-4A89-87EB-49C32662AFE0}</a:tableStyleId>
              </a:tblPr>
              <a:tblGrid>
                <a:gridCol w="1038225"/>
                <a:gridCol w="732106"/>
                <a:gridCol w="789351"/>
                <a:gridCol w="756344"/>
                <a:gridCol w="729397"/>
                <a:gridCol w="790167"/>
                <a:gridCol w="746224"/>
                <a:gridCol w="740333"/>
                <a:gridCol w="790167"/>
                <a:gridCol w="783911"/>
              </a:tblGrid>
              <a:tr h="1077502">
                <a:tc>
                  <a:txBody>
                    <a:bodyPr/>
                    <a:lstStyle/>
                    <a:p>
                      <a:pPr marL="0" marR="0" algn="l">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a:t>
                      </a:r>
                      <a:r>
                        <a:rPr lang="en-US" sz="1800" baseline="30000" dirty="0">
                          <a:effectLst/>
                        </a:rPr>
                        <a:t>st</a:t>
                      </a:r>
                      <a:r>
                        <a:rPr lang="en-US" sz="1800" dirty="0">
                          <a:effectLst/>
                        </a:rPr>
                        <a:t> Grade</a:t>
                      </a:r>
                    </a:p>
                    <a:p>
                      <a:pPr marL="0" marR="0" algn="ctr">
                        <a:spcBef>
                          <a:spcPts val="0"/>
                        </a:spcBef>
                        <a:spcAft>
                          <a:spcPts val="0"/>
                        </a:spcAft>
                      </a:pPr>
                      <a:r>
                        <a:rPr lang="en-US" sz="1800" dirty="0">
                          <a:effectLst/>
                        </a:rPr>
                        <a:t>Class A</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a:t>
                      </a:r>
                      <a:r>
                        <a:rPr lang="en-US" sz="1800" baseline="30000" dirty="0">
                          <a:effectLst/>
                        </a:rPr>
                        <a:t>st</a:t>
                      </a:r>
                      <a:r>
                        <a:rPr lang="en-US" sz="1800" dirty="0">
                          <a:effectLst/>
                        </a:rPr>
                        <a:t> Grade</a:t>
                      </a:r>
                    </a:p>
                    <a:p>
                      <a:pPr marL="0" marR="0" algn="ctr">
                        <a:spcBef>
                          <a:spcPts val="0"/>
                        </a:spcBef>
                        <a:spcAft>
                          <a:spcPts val="0"/>
                        </a:spcAft>
                      </a:pPr>
                      <a:r>
                        <a:rPr lang="en-US" sz="1800" dirty="0">
                          <a:effectLst/>
                        </a:rPr>
                        <a:t>Class B</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a:t>
                      </a:r>
                      <a:r>
                        <a:rPr lang="en-US" sz="1800" baseline="30000" dirty="0">
                          <a:effectLst/>
                        </a:rPr>
                        <a:t>st</a:t>
                      </a:r>
                      <a:r>
                        <a:rPr lang="en-US" sz="1800" dirty="0">
                          <a:effectLst/>
                        </a:rPr>
                        <a:t> Grade</a:t>
                      </a:r>
                    </a:p>
                    <a:p>
                      <a:pPr marL="0" marR="0" algn="ctr">
                        <a:spcBef>
                          <a:spcPts val="0"/>
                        </a:spcBef>
                        <a:spcAft>
                          <a:spcPts val="0"/>
                        </a:spcAft>
                      </a:pPr>
                      <a:r>
                        <a:rPr lang="en-US" sz="1800" dirty="0">
                          <a:effectLst/>
                        </a:rPr>
                        <a:t>Class C</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2</a:t>
                      </a:r>
                      <a:r>
                        <a:rPr lang="en-US" sz="1800" baseline="30000" dirty="0">
                          <a:effectLst/>
                        </a:rPr>
                        <a:t>nd</a:t>
                      </a:r>
                      <a:r>
                        <a:rPr lang="en-US" sz="1800" dirty="0">
                          <a:effectLst/>
                        </a:rPr>
                        <a:t> Grade</a:t>
                      </a:r>
                    </a:p>
                    <a:p>
                      <a:pPr marL="0" marR="0" algn="ctr">
                        <a:spcBef>
                          <a:spcPts val="0"/>
                        </a:spcBef>
                        <a:spcAft>
                          <a:spcPts val="0"/>
                        </a:spcAft>
                      </a:pPr>
                      <a:r>
                        <a:rPr lang="en-US" sz="1800" dirty="0">
                          <a:effectLst/>
                        </a:rPr>
                        <a:t>Class A</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2</a:t>
                      </a:r>
                      <a:r>
                        <a:rPr lang="en-US" sz="1800" baseline="30000" dirty="0">
                          <a:effectLst/>
                        </a:rPr>
                        <a:t>nd</a:t>
                      </a:r>
                      <a:r>
                        <a:rPr lang="en-US" sz="1800" dirty="0">
                          <a:effectLst/>
                        </a:rPr>
                        <a:t> Grade</a:t>
                      </a:r>
                    </a:p>
                    <a:p>
                      <a:pPr marL="0" marR="0" algn="ctr">
                        <a:spcBef>
                          <a:spcPts val="0"/>
                        </a:spcBef>
                        <a:spcAft>
                          <a:spcPts val="0"/>
                        </a:spcAft>
                      </a:pPr>
                      <a:r>
                        <a:rPr lang="en-US" sz="1800" dirty="0">
                          <a:effectLst/>
                        </a:rPr>
                        <a:t>Class B</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2</a:t>
                      </a:r>
                      <a:r>
                        <a:rPr lang="en-US" sz="1800" baseline="30000" dirty="0">
                          <a:effectLst/>
                        </a:rPr>
                        <a:t>nd</a:t>
                      </a:r>
                      <a:r>
                        <a:rPr lang="en-US" sz="1800" dirty="0">
                          <a:effectLst/>
                        </a:rPr>
                        <a:t> Grade</a:t>
                      </a:r>
                    </a:p>
                    <a:p>
                      <a:pPr marL="0" marR="0" algn="ctr">
                        <a:spcBef>
                          <a:spcPts val="0"/>
                        </a:spcBef>
                        <a:spcAft>
                          <a:spcPts val="0"/>
                        </a:spcAft>
                      </a:pPr>
                      <a:r>
                        <a:rPr lang="en-US" sz="1800" dirty="0">
                          <a:effectLst/>
                        </a:rPr>
                        <a:t>Class C</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a:t>
                      </a:r>
                      <a:r>
                        <a:rPr lang="en-US" sz="1800" baseline="30000" dirty="0">
                          <a:effectLst/>
                        </a:rPr>
                        <a:t>rd</a:t>
                      </a:r>
                      <a:r>
                        <a:rPr lang="en-US" sz="1800" dirty="0">
                          <a:effectLst/>
                        </a:rPr>
                        <a:t>  Grade</a:t>
                      </a:r>
                    </a:p>
                    <a:p>
                      <a:pPr marL="0" marR="0" algn="ctr">
                        <a:spcBef>
                          <a:spcPts val="0"/>
                        </a:spcBef>
                        <a:spcAft>
                          <a:spcPts val="0"/>
                        </a:spcAft>
                      </a:pPr>
                      <a:r>
                        <a:rPr lang="en-US" sz="1800" dirty="0">
                          <a:effectLst/>
                        </a:rPr>
                        <a:t>Class A</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a:t>
                      </a:r>
                      <a:r>
                        <a:rPr lang="en-US" sz="1800" baseline="30000" dirty="0">
                          <a:effectLst/>
                        </a:rPr>
                        <a:t>rd</a:t>
                      </a:r>
                      <a:r>
                        <a:rPr lang="en-US" sz="1800" dirty="0">
                          <a:effectLst/>
                        </a:rPr>
                        <a:t> Grade Class B</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a:t>
                      </a:r>
                      <a:r>
                        <a:rPr lang="en-US" sz="1800" baseline="30000" dirty="0">
                          <a:effectLst/>
                        </a:rPr>
                        <a:t>rd</a:t>
                      </a:r>
                      <a:r>
                        <a:rPr lang="en-US" sz="1800" dirty="0">
                          <a:effectLst/>
                        </a:rPr>
                        <a:t> Grade</a:t>
                      </a:r>
                    </a:p>
                    <a:p>
                      <a:pPr marL="0" marR="0" algn="ctr">
                        <a:spcBef>
                          <a:spcPts val="0"/>
                        </a:spcBef>
                        <a:spcAft>
                          <a:spcPts val="0"/>
                        </a:spcAft>
                      </a:pPr>
                      <a:r>
                        <a:rPr lang="en-US" sz="1800" dirty="0">
                          <a:effectLst/>
                        </a:rPr>
                        <a:t>Class C</a:t>
                      </a:r>
                      <a:endParaRPr lang="en-US" sz="1800" dirty="0">
                        <a:effectLst/>
                        <a:latin typeface="Calibri"/>
                        <a:ea typeface="Calibri"/>
                        <a:cs typeface="Times New Roman"/>
                      </a:endParaRPr>
                    </a:p>
                  </a:txBody>
                  <a:tcPr marL="68580" marR="68580" marT="0" marB="0"/>
                </a:tc>
              </a:tr>
              <a:tr h="364943">
                <a:tc>
                  <a:txBody>
                    <a:bodyPr/>
                    <a:lstStyle/>
                    <a:p>
                      <a:pPr marL="0" marR="0" algn="l">
                        <a:spcBef>
                          <a:spcPts val="0"/>
                        </a:spcBef>
                        <a:spcAft>
                          <a:spcPts val="0"/>
                        </a:spcAft>
                      </a:pPr>
                      <a:r>
                        <a:rPr lang="en-US" sz="1800" dirty="0">
                          <a:effectLst/>
                        </a:rPr>
                        <a:t>Cluster</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18</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18</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10</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712560">
                <a:tc>
                  <a:txBody>
                    <a:bodyPr/>
                    <a:lstStyle/>
                    <a:p>
                      <a:pPr marL="0" marR="0" algn="l">
                        <a:spcBef>
                          <a:spcPts val="0"/>
                        </a:spcBef>
                        <a:spcAft>
                          <a:spcPts val="0"/>
                        </a:spcAft>
                      </a:pPr>
                      <a:r>
                        <a:rPr lang="en-US" sz="1800" dirty="0">
                          <a:effectLst/>
                        </a:rPr>
                        <a:t>Above Average</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349782">
                <a:tc>
                  <a:txBody>
                    <a:bodyPr/>
                    <a:lstStyle/>
                    <a:p>
                      <a:pPr marL="0" marR="0" algn="l">
                        <a:spcBef>
                          <a:spcPts val="0"/>
                        </a:spcBef>
                        <a:spcAft>
                          <a:spcPts val="0"/>
                        </a:spcAft>
                      </a:pPr>
                      <a:r>
                        <a:rPr lang="en-US" sz="1800" dirty="0">
                          <a:effectLst/>
                        </a:rPr>
                        <a:t>Average</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smtClean="0">
                          <a:effectLst/>
                        </a:rPr>
                        <a:t>yes</a:t>
                      </a: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727719">
                <a:tc>
                  <a:txBody>
                    <a:bodyPr/>
                    <a:lstStyle/>
                    <a:p>
                      <a:pPr marL="0" marR="0" algn="l">
                        <a:spcBef>
                          <a:spcPts val="0"/>
                        </a:spcBef>
                        <a:spcAft>
                          <a:spcPts val="0"/>
                        </a:spcAft>
                      </a:pPr>
                      <a:r>
                        <a:rPr lang="en-US" sz="1800" dirty="0">
                          <a:effectLst/>
                        </a:rPr>
                        <a:t>Low Average</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349782">
                <a:tc>
                  <a:txBody>
                    <a:bodyPr/>
                    <a:lstStyle/>
                    <a:p>
                      <a:pPr marL="0" marR="0" algn="l">
                        <a:spcBef>
                          <a:spcPts val="0"/>
                        </a:spcBef>
                        <a:spcAft>
                          <a:spcPts val="0"/>
                        </a:spcAft>
                      </a:pPr>
                      <a:r>
                        <a:rPr lang="en-US" sz="1800" dirty="0">
                          <a:effectLst/>
                        </a:rPr>
                        <a:t>Low</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1429450">
                <a:tc>
                  <a:txBody>
                    <a:bodyPr/>
                    <a:lstStyle/>
                    <a:p>
                      <a:pPr marL="0" marR="0" algn="l">
                        <a:spcBef>
                          <a:spcPts val="0"/>
                        </a:spcBef>
                        <a:spcAft>
                          <a:spcPts val="0"/>
                        </a:spcAft>
                      </a:pPr>
                      <a:r>
                        <a:rPr lang="en-US" sz="1800" dirty="0">
                          <a:effectLst/>
                        </a:rPr>
                        <a:t>Special </a:t>
                      </a:r>
                      <a:r>
                        <a:rPr lang="en-US" sz="1800" dirty="0" smtClean="0">
                          <a:effectLst/>
                        </a:rPr>
                        <a:t>Ed</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044647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Shacklette</a:t>
            </a:r>
            <a:r>
              <a:rPr lang="en-US" dirty="0" smtClean="0"/>
              <a:t> Elementary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81028004"/>
              </p:ext>
            </p:extLst>
          </p:nvPr>
        </p:nvGraphicFramePr>
        <p:xfrm>
          <a:off x="762000" y="1323976"/>
          <a:ext cx="8153400" cy="5248273"/>
        </p:xfrm>
        <a:graphic>
          <a:graphicData uri="http://schemas.openxmlformats.org/drawingml/2006/table">
            <a:tbl>
              <a:tblPr firstRow="1" firstCol="1" bandRow="1">
                <a:tableStyleId>{21E4AEA4-8DFA-4A89-87EB-49C32662AFE0}</a:tableStyleId>
              </a:tblPr>
              <a:tblGrid>
                <a:gridCol w="1015554"/>
                <a:gridCol w="815649"/>
                <a:gridCol w="778647"/>
                <a:gridCol w="758181"/>
                <a:gridCol w="816492"/>
                <a:gridCol w="817335"/>
                <a:gridCol w="789342"/>
                <a:gridCol w="790575"/>
                <a:gridCol w="775089"/>
                <a:gridCol w="796536"/>
              </a:tblGrid>
              <a:tr h="1128357">
                <a:tc>
                  <a:txBody>
                    <a:bodyPr/>
                    <a:lstStyle/>
                    <a:p>
                      <a:pPr marL="0" marR="0" algn="l">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1</a:t>
                      </a:r>
                      <a:r>
                        <a:rPr lang="en-US" sz="1700" baseline="30000" dirty="0">
                          <a:effectLst/>
                        </a:rPr>
                        <a:t>st</a:t>
                      </a:r>
                      <a:r>
                        <a:rPr lang="en-US" sz="1700" dirty="0">
                          <a:effectLst/>
                        </a:rPr>
                        <a:t> Grade</a:t>
                      </a:r>
                    </a:p>
                    <a:p>
                      <a:pPr marL="0" marR="0" algn="ctr">
                        <a:spcBef>
                          <a:spcPts val="0"/>
                        </a:spcBef>
                        <a:spcAft>
                          <a:spcPts val="0"/>
                        </a:spcAft>
                      </a:pPr>
                      <a:r>
                        <a:rPr lang="en-US" sz="1700" dirty="0">
                          <a:effectLst/>
                        </a:rPr>
                        <a:t>Class A</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1</a:t>
                      </a:r>
                      <a:r>
                        <a:rPr lang="en-US" sz="1700" baseline="30000" dirty="0">
                          <a:effectLst/>
                        </a:rPr>
                        <a:t>st</a:t>
                      </a:r>
                      <a:r>
                        <a:rPr lang="en-US" sz="1700" dirty="0">
                          <a:effectLst/>
                        </a:rPr>
                        <a:t> Grade</a:t>
                      </a:r>
                    </a:p>
                    <a:p>
                      <a:pPr marL="0" marR="0" algn="ctr">
                        <a:spcBef>
                          <a:spcPts val="0"/>
                        </a:spcBef>
                        <a:spcAft>
                          <a:spcPts val="0"/>
                        </a:spcAft>
                      </a:pPr>
                      <a:r>
                        <a:rPr lang="en-US" sz="1700" dirty="0">
                          <a:effectLst/>
                        </a:rPr>
                        <a:t>Class B</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1</a:t>
                      </a:r>
                      <a:r>
                        <a:rPr lang="en-US" sz="1700" baseline="30000" dirty="0">
                          <a:effectLst/>
                        </a:rPr>
                        <a:t>st</a:t>
                      </a:r>
                      <a:r>
                        <a:rPr lang="en-US" sz="1700" dirty="0">
                          <a:effectLst/>
                        </a:rPr>
                        <a:t> Grade</a:t>
                      </a:r>
                    </a:p>
                    <a:p>
                      <a:pPr marL="0" marR="0" algn="ctr">
                        <a:spcBef>
                          <a:spcPts val="0"/>
                        </a:spcBef>
                        <a:spcAft>
                          <a:spcPts val="0"/>
                        </a:spcAft>
                      </a:pPr>
                      <a:r>
                        <a:rPr lang="en-US" sz="1700" dirty="0">
                          <a:effectLst/>
                        </a:rPr>
                        <a:t>Class C</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2</a:t>
                      </a:r>
                      <a:r>
                        <a:rPr lang="en-US" sz="1700" baseline="30000" dirty="0">
                          <a:effectLst/>
                        </a:rPr>
                        <a:t>nd</a:t>
                      </a:r>
                      <a:r>
                        <a:rPr lang="en-US" sz="1700" dirty="0">
                          <a:effectLst/>
                        </a:rPr>
                        <a:t> Grade</a:t>
                      </a:r>
                    </a:p>
                    <a:p>
                      <a:pPr marL="0" marR="0" algn="ctr">
                        <a:spcBef>
                          <a:spcPts val="0"/>
                        </a:spcBef>
                        <a:spcAft>
                          <a:spcPts val="0"/>
                        </a:spcAft>
                      </a:pPr>
                      <a:r>
                        <a:rPr lang="en-US" sz="1700" dirty="0">
                          <a:effectLst/>
                        </a:rPr>
                        <a:t>Class A</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2</a:t>
                      </a:r>
                      <a:r>
                        <a:rPr lang="en-US" sz="1700" baseline="30000" dirty="0">
                          <a:effectLst/>
                        </a:rPr>
                        <a:t>nd</a:t>
                      </a:r>
                      <a:r>
                        <a:rPr lang="en-US" sz="1700" dirty="0">
                          <a:effectLst/>
                        </a:rPr>
                        <a:t> Grade</a:t>
                      </a:r>
                    </a:p>
                    <a:p>
                      <a:pPr marL="0" marR="0" algn="ctr">
                        <a:spcBef>
                          <a:spcPts val="0"/>
                        </a:spcBef>
                        <a:spcAft>
                          <a:spcPts val="0"/>
                        </a:spcAft>
                      </a:pPr>
                      <a:r>
                        <a:rPr lang="en-US" sz="1700" dirty="0">
                          <a:effectLst/>
                        </a:rPr>
                        <a:t>Class B</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2</a:t>
                      </a:r>
                      <a:r>
                        <a:rPr lang="en-US" sz="1700" baseline="30000" dirty="0">
                          <a:effectLst/>
                        </a:rPr>
                        <a:t>nd</a:t>
                      </a:r>
                      <a:r>
                        <a:rPr lang="en-US" sz="1700" dirty="0">
                          <a:effectLst/>
                        </a:rPr>
                        <a:t> Grade</a:t>
                      </a:r>
                    </a:p>
                    <a:p>
                      <a:pPr marL="0" marR="0" algn="ctr">
                        <a:spcBef>
                          <a:spcPts val="0"/>
                        </a:spcBef>
                        <a:spcAft>
                          <a:spcPts val="0"/>
                        </a:spcAft>
                      </a:pPr>
                      <a:r>
                        <a:rPr lang="en-US" sz="1700" dirty="0">
                          <a:effectLst/>
                        </a:rPr>
                        <a:t>Class C</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3</a:t>
                      </a:r>
                      <a:r>
                        <a:rPr lang="en-US" sz="1700" baseline="30000" dirty="0">
                          <a:effectLst/>
                        </a:rPr>
                        <a:t>rd</a:t>
                      </a:r>
                      <a:r>
                        <a:rPr lang="en-US" sz="1700" dirty="0">
                          <a:effectLst/>
                        </a:rPr>
                        <a:t>  Grade</a:t>
                      </a:r>
                    </a:p>
                    <a:p>
                      <a:pPr marL="0" marR="0" algn="ctr">
                        <a:spcBef>
                          <a:spcPts val="0"/>
                        </a:spcBef>
                        <a:spcAft>
                          <a:spcPts val="0"/>
                        </a:spcAft>
                      </a:pPr>
                      <a:r>
                        <a:rPr lang="en-US" sz="1700" dirty="0">
                          <a:effectLst/>
                        </a:rPr>
                        <a:t>Class A</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3</a:t>
                      </a:r>
                      <a:r>
                        <a:rPr lang="en-US" sz="1700" baseline="30000" dirty="0">
                          <a:effectLst/>
                        </a:rPr>
                        <a:t>rd</a:t>
                      </a:r>
                      <a:r>
                        <a:rPr lang="en-US" sz="1700" dirty="0">
                          <a:effectLst/>
                        </a:rPr>
                        <a:t> Grade Class B</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3</a:t>
                      </a:r>
                      <a:r>
                        <a:rPr lang="en-US" sz="1700" baseline="30000" dirty="0">
                          <a:effectLst/>
                        </a:rPr>
                        <a:t>rd</a:t>
                      </a:r>
                      <a:r>
                        <a:rPr lang="en-US" sz="1700" dirty="0">
                          <a:effectLst/>
                        </a:rPr>
                        <a:t> Grade</a:t>
                      </a:r>
                    </a:p>
                    <a:p>
                      <a:pPr marL="0" marR="0" algn="ctr">
                        <a:spcBef>
                          <a:spcPts val="0"/>
                        </a:spcBef>
                        <a:spcAft>
                          <a:spcPts val="0"/>
                        </a:spcAft>
                      </a:pPr>
                      <a:r>
                        <a:rPr lang="en-US" sz="1700" dirty="0">
                          <a:effectLst/>
                        </a:rPr>
                        <a:t>Class C</a:t>
                      </a:r>
                      <a:endParaRPr lang="en-US" sz="1700" dirty="0">
                        <a:effectLst/>
                        <a:latin typeface="Calibri"/>
                        <a:ea typeface="Calibri"/>
                        <a:cs typeface="Times New Roman"/>
                      </a:endParaRPr>
                    </a:p>
                  </a:txBody>
                  <a:tcPr marL="68580" marR="68580" marT="0" marB="0"/>
                </a:tc>
              </a:tr>
              <a:tr h="382166">
                <a:tc>
                  <a:txBody>
                    <a:bodyPr/>
                    <a:lstStyle/>
                    <a:p>
                      <a:pPr marL="0" marR="0" algn="l">
                        <a:spcBef>
                          <a:spcPts val="0"/>
                        </a:spcBef>
                        <a:spcAft>
                          <a:spcPts val="0"/>
                        </a:spcAft>
                      </a:pPr>
                      <a:r>
                        <a:rPr lang="en-US" sz="2000">
                          <a:effectLst/>
                        </a:rPr>
                        <a:t>Cluster</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5</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10</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19</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746189">
                <a:tc>
                  <a:txBody>
                    <a:bodyPr/>
                    <a:lstStyle/>
                    <a:p>
                      <a:pPr marL="0" marR="0" algn="l">
                        <a:spcBef>
                          <a:spcPts val="0"/>
                        </a:spcBef>
                        <a:spcAft>
                          <a:spcPts val="0"/>
                        </a:spcAft>
                      </a:pPr>
                      <a:r>
                        <a:rPr lang="en-US" sz="2000">
                          <a:effectLst/>
                        </a:rPr>
                        <a:t>Above 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a:effectLst/>
                        </a:rPr>
                        <a:t>    </a:t>
                      </a:r>
                    </a:p>
                    <a:p>
                      <a:pPr marL="0" marR="0" algn="l">
                        <a:spcBef>
                          <a:spcPts val="0"/>
                        </a:spcBef>
                        <a:spcAft>
                          <a:spcPts val="0"/>
                        </a:spcAft>
                      </a:pPr>
                      <a:r>
                        <a:rPr lang="en-US" sz="1400">
                          <a:effectLst/>
                        </a:rPr>
                        <a:t>    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366290">
                <a:tc>
                  <a:txBody>
                    <a:bodyPr/>
                    <a:lstStyle/>
                    <a:p>
                      <a:pPr marL="0" marR="0" algn="l">
                        <a:spcBef>
                          <a:spcPts val="0"/>
                        </a:spcBef>
                        <a:spcAft>
                          <a:spcPts val="0"/>
                        </a:spcAft>
                      </a:pPr>
                      <a:r>
                        <a:rPr lang="en-US" sz="2000">
                          <a:effectLst/>
                        </a:rPr>
                        <a:t>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762066">
                <a:tc>
                  <a:txBody>
                    <a:bodyPr/>
                    <a:lstStyle/>
                    <a:p>
                      <a:pPr marL="0" marR="0" algn="l">
                        <a:spcBef>
                          <a:spcPts val="0"/>
                        </a:spcBef>
                        <a:spcAft>
                          <a:spcPts val="0"/>
                        </a:spcAft>
                      </a:pPr>
                      <a:r>
                        <a:rPr lang="en-US" sz="2000">
                          <a:effectLst/>
                        </a:rPr>
                        <a:t>Low 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366290">
                <a:tc>
                  <a:txBody>
                    <a:bodyPr/>
                    <a:lstStyle/>
                    <a:p>
                      <a:pPr marL="0" marR="0" algn="l">
                        <a:spcBef>
                          <a:spcPts val="0"/>
                        </a:spcBef>
                        <a:spcAft>
                          <a:spcPts val="0"/>
                        </a:spcAft>
                      </a:pPr>
                      <a:r>
                        <a:rPr lang="en-US" sz="2000">
                          <a:effectLst/>
                        </a:rPr>
                        <a:t>Low</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1496915">
                <a:tc>
                  <a:txBody>
                    <a:bodyPr/>
                    <a:lstStyle/>
                    <a:p>
                      <a:pPr marL="0" marR="0" algn="l">
                        <a:spcBef>
                          <a:spcPts val="0"/>
                        </a:spcBef>
                        <a:spcAft>
                          <a:spcPts val="0"/>
                        </a:spcAft>
                      </a:pPr>
                      <a:r>
                        <a:rPr lang="en-US" sz="2000" dirty="0">
                          <a:effectLst/>
                        </a:rPr>
                        <a:t>Special </a:t>
                      </a:r>
                      <a:r>
                        <a:rPr lang="en-US" sz="2000" dirty="0" smtClean="0">
                          <a:effectLst/>
                        </a:rPr>
                        <a:t>Ed</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Only those with high ability</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044647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Watson Lane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49919670"/>
              </p:ext>
            </p:extLst>
          </p:nvPr>
        </p:nvGraphicFramePr>
        <p:xfrm>
          <a:off x="866773" y="1417638"/>
          <a:ext cx="8162928" cy="5326062"/>
        </p:xfrm>
        <a:graphic>
          <a:graphicData uri="http://schemas.openxmlformats.org/drawingml/2006/table">
            <a:tbl>
              <a:tblPr firstRow="1" firstCol="1" bandRow="1">
                <a:tableStyleId>{21E4AEA4-8DFA-4A89-87EB-49C32662AFE0}</a:tableStyleId>
              </a:tblPr>
              <a:tblGrid>
                <a:gridCol w="1026333"/>
                <a:gridCol w="824306"/>
                <a:gridCol w="825158"/>
                <a:gridCol w="781780"/>
                <a:gridCol w="771359"/>
                <a:gridCol w="826010"/>
                <a:gridCol w="783881"/>
                <a:gridCol w="800100"/>
                <a:gridCol w="771525"/>
                <a:gridCol w="752476"/>
              </a:tblGrid>
              <a:tr h="1145081">
                <a:tc>
                  <a:txBody>
                    <a:bodyPr/>
                    <a:lstStyle/>
                    <a:p>
                      <a:pPr marL="0" marR="0" algn="l">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1</a:t>
                      </a:r>
                      <a:r>
                        <a:rPr lang="en-US" sz="1700" baseline="30000" dirty="0">
                          <a:effectLst/>
                        </a:rPr>
                        <a:t>st</a:t>
                      </a:r>
                      <a:r>
                        <a:rPr lang="en-US" sz="1700" dirty="0">
                          <a:effectLst/>
                        </a:rPr>
                        <a:t> Grade</a:t>
                      </a:r>
                    </a:p>
                    <a:p>
                      <a:pPr marL="0" marR="0" algn="ctr">
                        <a:spcBef>
                          <a:spcPts val="0"/>
                        </a:spcBef>
                        <a:spcAft>
                          <a:spcPts val="0"/>
                        </a:spcAft>
                      </a:pPr>
                      <a:r>
                        <a:rPr lang="en-US" sz="1700" dirty="0">
                          <a:effectLst/>
                        </a:rPr>
                        <a:t>Class A</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1</a:t>
                      </a:r>
                      <a:r>
                        <a:rPr lang="en-US" sz="1700" baseline="30000" dirty="0">
                          <a:effectLst/>
                        </a:rPr>
                        <a:t>st</a:t>
                      </a:r>
                      <a:r>
                        <a:rPr lang="en-US" sz="1700" dirty="0">
                          <a:effectLst/>
                        </a:rPr>
                        <a:t> Grade</a:t>
                      </a:r>
                    </a:p>
                    <a:p>
                      <a:pPr marL="0" marR="0" algn="ctr">
                        <a:spcBef>
                          <a:spcPts val="0"/>
                        </a:spcBef>
                        <a:spcAft>
                          <a:spcPts val="0"/>
                        </a:spcAft>
                      </a:pPr>
                      <a:r>
                        <a:rPr lang="en-US" sz="1700" dirty="0">
                          <a:effectLst/>
                        </a:rPr>
                        <a:t>Class B</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1</a:t>
                      </a:r>
                      <a:r>
                        <a:rPr lang="en-US" sz="1700" baseline="30000" dirty="0">
                          <a:effectLst/>
                        </a:rPr>
                        <a:t>st</a:t>
                      </a:r>
                      <a:r>
                        <a:rPr lang="en-US" sz="1700" dirty="0">
                          <a:effectLst/>
                        </a:rPr>
                        <a:t> Grade</a:t>
                      </a:r>
                    </a:p>
                    <a:p>
                      <a:pPr marL="0" marR="0" algn="ctr">
                        <a:spcBef>
                          <a:spcPts val="0"/>
                        </a:spcBef>
                        <a:spcAft>
                          <a:spcPts val="0"/>
                        </a:spcAft>
                      </a:pPr>
                      <a:r>
                        <a:rPr lang="en-US" sz="1700" dirty="0">
                          <a:effectLst/>
                        </a:rPr>
                        <a:t>Class C</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2</a:t>
                      </a:r>
                      <a:r>
                        <a:rPr lang="en-US" sz="1700" baseline="30000" dirty="0">
                          <a:effectLst/>
                        </a:rPr>
                        <a:t>nd</a:t>
                      </a:r>
                      <a:r>
                        <a:rPr lang="en-US" sz="1700" dirty="0">
                          <a:effectLst/>
                        </a:rPr>
                        <a:t> Grade</a:t>
                      </a:r>
                    </a:p>
                    <a:p>
                      <a:pPr marL="0" marR="0" algn="ctr">
                        <a:spcBef>
                          <a:spcPts val="0"/>
                        </a:spcBef>
                        <a:spcAft>
                          <a:spcPts val="0"/>
                        </a:spcAft>
                      </a:pPr>
                      <a:r>
                        <a:rPr lang="en-US" sz="1700" dirty="0">
                          <a:effectLst/>
                        </a:rPr>
                        <a:t>Class A</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2</a:t>
                      </a:r>
                      <a:r>
                        <a:rPr lang="en-US" sz="1700" baseline="30000" dirty="0">
                          <a:effectLst/>
                        </a:rPr>
                        <a:t>nd</a:t>
                      </a:r>
                      <a:r>
                        <a:rPr lang="en-US" sz="1700" dirty="0">
                          <a:effectLst/>
                        </a:rPr>
                        <a:t> Grade</a:t>
                      </a:r>
                    </a:p>
                    <a:p>
                      <a:pPr marL="0" marR="0" algn="ctr">
                        <a:spcBef>
                          <a:spcPts val="0"/>
                        </a:spcBef>
                        <a:spcAft>
                          <a:spcPts val="0"/>
                        </a:spcAft>
                      </a:pPr>
                      <a:r>
                        <a:rPr lang="en-US" sz="1700" dirty="0">
                          <a:effectLst/>
                        </a:rPr>
                        <a:t>Class B</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2</a:t>
                      </a:r>
                      <a:r>
                        <a:rPr lang="en-US" sz="1700" baseline="30000" dirty="0">
                          <a:effectLst/>
                        </a:rPr>
                        <a:t>nd</a:t>
                      </a:r>
                      <a:r>
                        <a:rPr lang="en-US" sz="1700" dirty="0">
                          <a:effectLst/>
                        </a:rPr>
                        <a:t> Grade</a:t>
                      </a:r>
                    </a:p>
                    <a:p>
                      <a:pPr marL="0" marR="0" algn="ctr">
                        <a:spcBef>
                          <a:spcPts val="0"/>
                        </a:spcBef>
                        <a:spcAft>
                          <a:spcPts val="0"/>
                        </a:spcAft>
                      </a:pPr>
                      <a:r>
                        <a:rPr lang="en-US" sz="1700" dirty="0">
                          <a:effectLst/>
                        </a:rPr>
                        <a:t>Class C</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3</a:t>
                      </a:r>
                      <a:r>
                        <a:rPr lang="en-US" sz="1700" baseline="30000" dirty="0">
                          <a:effectLst/>
                        </a:rPr>
                        <a:t>rd</a:t>
                      </a:r>
                      <a:r>
                        <a:rPr lang="en-US" sz="1700" dirty="0">
                          <a:effectLst/>
                        </a:rPr>
                        <a:t>  Grade</a:t>
                      </a:r>
                    </a:p>
                    <a:p>
                      <a:pPr marL="0" marR="0" algn="ctr">
                        <a:spcBef>
                          <a:spcPts val="0"/>
                        </a:spcBef>
                        <a:spcAft>
                          <a:spcPts val="0"/>
                        </a:spcAft>
                      </a:pPr>
                      <a:r>
                        <a:rPr lang="en-US" sz="1700" dirty="0">
                          <a:effectLst/>
                        </a:rPr>
                        <a:t>Class A</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3</a:t>
                      </a:r>
                      <a:r>
                        <a:rPr lang="en-US" sz="1700" baseline="30000" dirty="0">
                          <a:effectLst/>
                        </a:rPr>
                        <a:t>rd</a:t>
                      </a:r>
                      <a:r>
                        <a:rPr lang="en-US" sz="1700" dirty="0">
                          <a:effectLst/>
                        </a:rPr>
                        <a:t> Grade Class B</a:t>
                      </a:r>
                      <a:endParaRPr lang="en-US" sz="17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700" dirty="0">
                          <a:effectLst/>
                        </a:rPr>
                        <a:t>3</a:t>
                      </a:r>
                      <a:r>
                        <a:rPr lang="en-US" sz="1700" baseline="30000" dirty="0">
                          <a:effectLst/>
                        </a:rPr>
                        <a:t>rd</a:t>
                      </a:r>
                      <a:r>
                        <a:rPr lang="en-US" sz="1700" dirty="0">
                          <a:effectLst/>
                        </a:rPr>
                        <a:t> Grade</a:t>
                      </a:r>
                    </a:p>
                    <a:p>
                      <a:pPr marL="0" marR="0" algn="ctr">
                        <a:spcBef>
                          <a:spcPts val="0"/>
                        </a:spcBef>
                        <a:spcAft>
                          <a:spcPts val="0"/>
                        </a:spcAft>
                      </a:pPr>
                      <a:r>
                        <a:rPr lang="en-US" sz="1700" dirty="0">
                          <a:effectLst/>
                        </a:rPr>
                        <a:t>Class C</a:t>
                      </a:r>
                      <a:endParaRPr lang="en-US" sz="1700" dirty="0">
                        <a:effectLst/>
                        <a:latin typeface="Calibri"/>
                        <a:ea typeface="Calibri"/>
                        <a:cs typeface="Times New Roman"/>
                      </a:endParaRPr>
                    </a:p>
                  </a:txBody>
                  <a:tcPr marL="68580" marR="68580" marT="0" marB="0"/>
                </a:tc>
              </a:tr>
              <a:tr h="387831">
                <a:tc>
                  <a:txBody>
                    <a:bodyPr/>
                    <a:lstStyle/>
                    <a:p>
                      <a:pPr marL="0" marR="0" algn="l">
                        <a:spcBef>
                          <a:spcPts val="0"/>
                        </a:spcBef>
                        <a:spcAft>
                          <a:spcPts val="0"/>
                        </a:spcAft>
                      </a:pPr>
                      <a:r>
                        <a:rPr lang="en-US" sz="2000">
                          <a:effectLst/>
                        </a:rPr>
                        <a:t>Cluster</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10</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14</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15</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757250">
                <a:tc>
                  <a:txBody>
                    <a:bodyPr/>
                    <a:lstStyle/>
                    <a:p>
                      <a:pPr marL="0" marR="0" algn="l">
                        <a:spcBef>
                          <a:spcPts val="0"/>
                        </a:spcBef>
                        <a:spcAft>
                          <a:spcPts val="0"/>
                        </a:spcAft>
                      </a:pPr>
                      <a:r>
                        <a:rPr lang="en-US" sz="2000">
                          <a:effectLst/>
                        </a:rPr>
                        <a:t>Above 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371719">
                <a:tc>
                  <a:txBody>
                    <a:bodyPr/>
                    <a:lstStyle/>
                    <a:p>
                      <a:pPr marL="0" marR="0" algn="l">
                        <a:spcBef>
                          <a:spcPts val="0"/>
                        </a:spcBef>
                        <a:spcAft>
                          <a:spcPts val="0"/>
                        </a:spcAft>
                      </a:pPr>
                      <a:r>
                        <a:rPr lang="en-US" sz="2000">
                          <a:effectLst/>
                        </a:rPr>
                        <a:t>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773360">
                <a:tc>
                  <a:txBody>
                    <a:bodyPr/>
                    <a:lstStyle/>
                    <a:p>
                      <a:pPr marL="0" marR="0" algn="l">
                        <a:spcBef>
                          <a:spcPts val="0"/>
                        </a:spcBef>
                        <a:spcAft>
                          <a:spcPts val="0"/>
                        </a:spcAft>
                      </a:pPr>
                      <a:r>
                        <a:rPr lang="en-US" sz="2000">
                          <a:effectLst/>
                        </a:rPr>
                        <a:t>Low Average</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371719">
                <a:tc>
                  <a:txBody>
                    <a:bodyPr/>
                    <a:lstStyle/>
                    <a:p>
                      <a:pPr marL="0" marR="0" algn="l">
                        <a:spcBef>
                          <a:spcPts val="0"/>
                        </a:spcBef>
                        <a:spcAft>
                          <a:spcPts val="0"/>
                        </a:spcAft>
                      </a:pPr>
                      <a:r>
                        <a:rPr lang="en-US" sz="2000">
                          <a:effectLst/>
                        </a:rPr>
                        <a:t>Low</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r h="1519102">
                <a:tc>
                  <a:txBody>
                    <a:bodyPr/>
                    <a:lstStyle/>
                    <a:p>
                      <a:pPr marL="0" marR="0" algn="l">
                        <a:spcBef>
                          <a:spcPts val="0"/>
                        </a:spcBef>
                        <a:spcAft>
                          <a:spcPts val="0"/>
                        </a:spcAft>
                      </a:pPr>
                      <a:r>
                        <a:rPr lang="en-US" sz="2000" dirty="0">
                          <a:effectLst/>
                        </a:rPr>
                        <a:t>Special Education</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Only those with high ability</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044647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74638"/>
            <a:ext cx="2000250" cy="1143000"/>
          </a:xfrm>
        </p:spPr>
        <p:txBody>
          <a:bodyPr/>
          <a:lstStyle/>
          <a:p>
            <a:r>
              <a:rPr lang="en-US" sz="3600" dirty="0" smtClean="0"/>
              <a:t>Zachary Taylor</a:t>
            </a:r>
            <a:endParaRPr lang="en-US" sz="3600" dirty="0"/>
          </a:p>
        </p:txBody>
      </p:sp>
      <p:graphicFrame>
        <p:nvGraphicFramePr>
          <p:cNvPr id="2" name="Table 1"/>
          <p:cNvGraphicFramePr>
            <a:graphicFrameLocks noGrp="1"/>
          </p:cNvGraphicFramePr>
          <p:nvPr>
            <p:extLst>
              <p:ext uri="{D42A27DB-BD31-4B8C-83A1-F6EECF244321}">
                <p14:modId xmlns:p14="http://schemas.microsoft.com/office/powerpoint/2010/main" val="2809720614"/>
              </p:ext>
            </p:extLst>
          </p:nvPr>
        </p:nvGraphicFramePr>
        <p:xfrm>
          <a:off x="2590801" y="95251"/>
          <a:ext cx="6391274" cy="6714992"/>
        </p:xfrm>
        <a:graphic>
          <a:graphicData uri="http://schemas.openxmlformats.org/drawingml/2006/table">
            <a:tbl>
              <a:tblPr firstRow="1" firstCol="1" bandRow="1">
                <a:tableStyleId>{21E4AEA4-8DFA-4A89-87EB-49C32662AFE0}</a:tableStyleId>
              </a:tblPr>
              <a:tblGrid>
                <a:gridCol w="1006947"/>
                <a:gridCol w="810409"/>
                <a:gridCol w="810409"/>
                <a:gridCol w="714231"/>
                <a:gridCol w="810903"/>
                <a:gridCol w="713735"/>
                <a:gridCol w="810409"/>
                <a:gridCol w="714231"/>
              </a:tblGrid>
              <a:tr h="754623">
                <a:tc>
                  <a:txBody>
                    <a:bodyPr/>
                    <a:lstStyle/>
                    <a:p>
                      <a:pPr marL="0" marR="0" algn="l">
                        <a:spcBef>
                          <a:spcPts val="0"/>
                        </a:spcBef>
                        <a:spcAft>
                          <a:spcPts val="0"/>
                        </a:spcAft>
                      </a:pPr>
                      <a:r>
                        <a:rPr lang="en-US" sz="800" dirty="0">
                          <a:effectLst/>
                        </a:rPr>
                        <a:t> </a:t>
                      </a:r>
                      <a:endParaRPr lang="en-US" sz="8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1</a:t>
                      </a:r>
                      <a:r>
                        <a:rPr lang="en-US" sz="1600" baseline="30000" dirty="0">
                          <a:effectLst/>
                        </a:rPr>
                        <a:t>st</a:t>
                      </a:r>
                      <a:r>
                        <a:rPr lang="en-US" sz="1600" dirty="0">
                          <a:effectLst/>
                        </a:rPr>
                        <a:t> Grade</a:t>
                      </a:r>
                    </a:p>
                    <a:p>
                      <a:pPr marL="0" marR="0" algn="ctr">
                        <a:spcBef>
                          <a:spcPts val="0"/>
                        </a:spcBef>
                        <a:spcAft>
                          <a:spcPts val="0"/>
                        </a:spcAft>
                      </a:pPr>
                      <a:r>
                        <a:rPr lang="en-US" sz="1600" dirty="0">
                          <a:effectLst/>
                        </a:rPr>
                        <a:t>Class A</a:t>
                      </a:r>
                      <a:endParaRPr lang="en-US" sz="16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1</a:t>
                      </a:r>
                      <a:r>
                        <a:rPr lang="en-US" sz="1600" baseline="30000" dirty="0">
                          <a:effectLst/>
                        </a:rPr>
                        <a:t>st</a:t>
                      </a:r>
                      <a:r>
                        <a:rPr lang="en-US" sz="1600" dirty="0">
                          <a:effectLst/>
                        </a:rPr>
                        <a:t> Grade</a:t>
                      </a:r>
                    </a:p>
                    <a:p>
                      <a:pPr marL="0" marR="0" algn="ctr">
                        <a:spcBef>
                          <a:spcPts val="0"/>
                        </a:spcBef>
                        <a:spcAft>
                          <a:spcPts val="0"/>
                        </a:spcAft>
                      </a:pPr>
                      <a:r>
                        <a:rPr lang="en-US" sz="1600" dirty="0">
                          <a:effectLst/>
                        </a:rPr>
                        <a:t>Class B</a:t>
                      </a:r>
                      <a:endParaRPr lang="en-US" sz="16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1</a:t>
                      </a:r>
                      <a:r>
                        <a:rPr lang="en-US" sz="1600" baseline="30000" dirty="0">
                          <a:effectLst/>
                        </a:rPr>
                        <a:t>st</a:t>
                      </a:r>
                      <a:r>
                        <a:rPr lang="en-US" sz="1600" dirty="0">
                          <a:effectLst/>
                        </a:rPr>
                        <a:t> Grade</a:t>
                      </a:r>
                    </a:p>
                    <a:p>
                      <a:pPr marL="0" marR="0" algn="ctr">
                        <a:spcBef>
                          <a:spcPts val="0"/>
                        </a:spcBef>
                        <a:spcAft>
                          <a:spcPts val="0"/>
                        </a:spcAft>
                      </a:pPr>
                      <a:r>
                        <a:rPr lang="en-US" sz="1600" dirty="0">
                          <a:effectLst/>
                        </a:rPr>
                        <a:t>Class C</a:t>
                      </a:r>
                      <a:endParaRPr lang="en-US" sz="16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 </a:t>
                      </a:r>
                      <a:endParaRPr lang="en-US" sz="16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3</a:t>
                      </a:r>
                      <a:r>
                        <a:rPr lang="en-US" sz="1600" baseline="30000" dirty="0">
                          <a:effectLst/>
                        </a:rPr>
                        <a:t>rd</a:t>
                      </a:r>
                      <a:r>
                        <a:rPr lang="en-US" sz="1600" dirty="0">
                          <a:effectLst/>
                        </a:rPr>
                        <a:t>  Grade</a:t>
                      </a:r>
                    </a:p>
                    <a:p>
                      <a:pPr marL="0" marR="0" algn="ctr">
                        <a:spcBef>
                          <a:spcPts val="0"/>
                        </a:spcBef>
                        <a:spcAft>
                          <a:spcPts val="0"/>
                        </a:spcAft>
                      </a:pPr>
                      <a:r>
                        <a:rPr lang="en-US" sz="1600" dirty="0">
                          <a:effectLst/>
                        </a:rPr>
                        <a:t>Class A</a:t>
                      </a:r>
                      <a:endParaRPr lang="en-US" sz="16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3</a:t>
                      </a:r>
                      <a:r>
                        <a:rPr lang="en-US" sz="1600" baseline="30000" dirty="0">
                          <a:effectLst/>
                        </a:rPr>
                        <a:t>rd</a:t>
                      </a:r>
                      <a:r>
                        <a:rPr lang="en-US" sz="1600" dirty="0">
                          <a:effectLst/>
                        </a:rPr>
                        <a:t> Grade Class B</a:t>
                      </a:r>
                      <a:endParaRPr lang="en-US" sz="16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3</a:t>
                      </a:r>
                      <a:r>
                        <a:rPr lang="en-US" sz="1600" baseline="30000" dirty="0">
                          <a:effectLst/>
                        </a:rPr>
                        <a:t>rd</a:t>
                      </a:r>
                      <a:r>
                        <a:rPr lang="en-US" sz="1600" dirty="0">
                          <a:effectLst/>
                        </a:rPr>
                        <a:t> Grade</a:t>
                      </a:r>
                    </a:p>
                    <a:p>
                      <a:pPr marL="0" marR="0" algn="ctr">
                        <a:spcBef>
                          <a:spcPts val="0"/>
                        </a:spcBef>
                        <a:spcAft>
                          <a:spcPts val="0"/>
                        </a:spcAft>
                      </a:pPr>
                      <a:r>
                        <a:rPr lang="en-US" sz="1600" dirty="0">
                          <a:effectLst/>
                        </a:rPr>
                        <a:t>Class C</a:t>
                      </a:r>
                      <a:endParaRPr lang="en-US" sz="1600" dirty="0">
                        <a:effectLst/>
                        <a:latin typeface="Calibri"/>
                        <a:ea typeface="Calibri"/>
                        <a:cs typeface="Times New Roman"/>
                      </a:endParaRPr>
                    </a:p>
                  </a:txBody>
                  <a:tcPr marL="52464" marR="52464" marT="0" marB="0"/>
                </a:tc>
              </a:tr>
              <a:tr h="240822">
                <a:tc>
                  <a:txBody>
                    <a:bodyPr/>
                    <a:lstStyle/>
                    <a:p>
                      <a:pPr marL="0" marR="0" algn="l">
                        <a:spcBef>
                          <a:spcPts val="0"/>
                        </a:spcBef>
                        <a:spcAft>
                          <a:spcPts val="0"/>
                        </a:spcAft>
                      </a:pPr>
                      <a:r>
                        <a:rPr lang="en-US" sz="1400">
                          <a:effectLst/>
                        </a:rPr>
                        <a:t>Cluster</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9</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12</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r>
              <a:tr h="470210">
                <a:tc>
                  <a:txBody>
                    <a:bodyPr/>
                    <a:lstStyle/>
                    <a:p>
                      <a:pPr marL="0" marR="0" algn="l">
                        <a:spcBef>
                          <a:spcPts val="0"/>
                        </a:spcBef>
                        <a:spcAft>
                          <a:spcPts val="0"/>
                        </a:spcAft>
                      </a:pPr>
                      <a:r>
                        <a:rPr lang="en-US" sz="1400">
                          <a:effectLst/>
                        </a:rPr>
                        <a:t>Above Average</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yes</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yes</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r>
              <a:tr h="230817">
                <a:tc>
                  <a:txBody>
                    <a:bodyPr/>
                    <a:lstStyle/>
                    <a:p>
                      <a:pPr marL="0" marR="0" algn="l">
                        <a:spcBef>
                          <a:spcPts val="0"/>
                        </a:spcBef>
                        <a:spcAft>
                          <a:spcPts val="0"/>
                        </a:spcAft>
                      </a:pPr>
                      <a:r>
                        <a:rPr lang="en-US" sz="1400">
                          <a:effectLst/>
                        </a:rPr>
                        <a:t>Average</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r>
              <a:tr h="480215">
                <a:tc>
                  <a:txBody>
                    <a:bodyPr/>
                    <a:lstStyle/>
                    <a:p>
                      <a:pPr marL="0" marR="0" algn="l">
                        <a:spcBef>
                          <a:spcPts val="0"/>
                        </a:spcBef>
                        <a:spcAft>
                          <a:spcPts val="0"/>
                        </a:spcAft>
                      </a:pPr>
                      <a:r>
                        <a:rPr lang="en-US" sz="1400">
                          <a:effectLst/>
                        </a:rPr>
                        <a:t>Low Average</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r>
              <a:tr h="230817">
                <a:tc>
                  <a:txBody>
                    <a:bodyPr/>
                    <a:lstStyle/>
                    <a:p>
                      <a:pPr marL="0" marR="0" algn="l">
                        <a:spcBef>
                          <a:spcPts val="0"/>
                        </a:spcBef>
                        <a:spcAft>
                          <a:spcPts val="0"/>
                        </a:spcAft>
                      </a:pPr>
                      <a:r>
                        <a:rPr lang="en-US" sz="1400">
                          <a:effectLst/>
                        </a:rPr>
                        <a:t>Low</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r>
              <a:tr h="943279">
                <a:tc>
                  <a:txBody>
                    <a:bodyPr/>
                    <a:lstStyle/>
                    <a:p>
                      <a:pPr marL="0" marR="0" algn="l">
                        <a:spcBef>
                          <a:spcPts val="0"/>
                        </a:spcBef>
                        <a:spcAft>
                          <a:spcPts val="0"/>
                        </a:spcAft>
                      </a:pPr>
                      <a:r>
                        <a:rPr lang="en-US" sz="1400">
                          <a:effectLst/>
                        </a:rPr>
                        <a:t>Special Education</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smtClean="0">
                          <a:effectLst/>
                        </a:rPr>
                        <a:t>High ability only</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yes</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smtClean="0">
                          <a:effectLst/>
                        </a:rPr>
                        <a:t>High</a:t>
                      </a:r>
                      <a:r>
                        <a:rPr lang="en-US" sz="1400" baseline="0" dirty="0" smtClean="0">
                          <a:effectLst/>
                        </a:rPr>
                        <a:t> ability only</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yes</a:t>
                      </a:r>
                      <a:endParaRPr lang="en-US" sz="1400" dirty="0">
                        <a:effectLst/>
                        <a:latin typeface="Calibri"/>
                        <a:ea typeface="Calibri"/>
                        <a:cs typeface="Times New Roman"/>
                      </a:endParaRPr>
                    </a:p>
                  </a:txBody>
                  <a:tcPr marL="52464" marR="52464" marT="0" marB="0"/>
                </a:tc>
              </a:tr>
              <a:tr h="711032">
                <a:tc>
                  <a:txBody>
                    <a:bodyPr/>
                    <a:lstStyle/>
                    <a:p>
                      <a:pPr marL="0" marR="0" algn="l">
                        <a:spcBef>
                          <a:spcPts val="0"/>
                        </a:spcBef>
                        <a:spcAft>
                          <a:spcPts val="0"/>
                        </a:spcAft>
                      </a:pPr>
                      <a:r>
                        <a:rPr lang="en-US" sz="1400">
                          <a:effectLst/>
                        </a:rPr>
                        <a:t> </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solidFill>
                            <a:schemeClr val="bg1"/>
                          </a:solidFill>
                          <a:effectLst/>
                        </a:rPr>
                        <a:t>2</a:t>
                      </a:r>
                      <a:r>
                        <a:rPr lang="en-US" sz="1600" baseline="30000" dirty="0">
                          <a:solidFill>
                            <a:schemeClr val="bg1"/>
                          </a:solidFill>
                          <a:effectLst/>
                        </a:rPr>
                        <a:t>nd</a:t>
                      </a:r>
                      <a:r>
                        <a:rPr lang="en-US" sz="1600" dirty="0">
                          <a:solidFill>
                            <a:schemeClr val="bg1"/>
                          </a:solidFill>
                          <a:effectLst/>
                        </a:rPr>
                        <a:t>   Grade</a:t>
                      </a:r>
                    </a:p>
                    <a:p>
                      <a:pPr marL="0" marR="0" algn="ctr">
                        <a:spcBef>
                          <a:spcPts val="0"/>
                        </a:spcBef>
                        <a:spcAft>
                          <a:spcPts val="0"/>
                        </a:spcAft>
                      </a:pPr>
                      <a:r>
                        <a:rPr lang="en-US" sz="1600" dirty="0">
                          <a:solidFill>
                            <a:schemeClr val="bg1"/>
                          </a:solidFill>
                          <a:effectLst/>
                        </a:rPr>
                        <a:t>Class A</a:t>
                      </a:r>
                      <a:endParaRPr lang="en-US" sz="1600" dirty="0">
                        <a:solidFill>
                          <a:schemeClr val="bg1"/>
                        </a:solidFill>
                        <a:effectLst/>
                        <a:latin typeface="Calibri"/>
                        <a:ea typeface="Calibri"/>
                        <a:cs typeface="Times New Roman"/>
                      </a:endParaRPr>
                    </a:p>
                  </a:txBody>
                  <a:tcPr marL="52464" marR="52464" marT="0" marB="0">
                    <a:solidFill>
                      <a:schemeClr val="accent2"/>
                    </a:solidFill>
                  </a:tcPr>
                </a:tc>
                <a:tc>
                  <a:txBody>
                    <a:bodyPr/>
                    <a:lstStyle/>
                    <a:p>
                      <a:pPr marL="0" marR="0" algn="ctr">
                        <a:spcBef>
                          <a:spcPts val="0"/>
                        </a:spcBef>
                        <a:spcAft>
                          <a:spcPts val="0"/>
                        </a:spcAft>
                      </a:pPr>
                      <a:r>
                        <a:rPr lang="en-US" sz="1600" dirty="0">
                          <a:solidFill>
                            <a:schemeClr val="bg1"/>
                          </a:solidFill>
                          <a:effectLst/>
                        </a:rPr>
                        <a:t>2</a:t>
                      </a:r>
                      <a:r>
                        <a:rPr lang="en-US" sz="1600" baseline="30000" dirty="0">
                          <a:solidFill>
                            <a:schemeClr val="bg1"/>
                          </a:solidFill>
                          <a:effectLst/>
                        </a:rPr>
                        <a:t>nd</a:t>
                      </a:r>
                      <a:r>
                        <a:rPr lang="en-US" sz="1600" dirty="0">
                          <a:solidFill>
                            <a:schemeClr val="bg1"/>
                          </a:solidFill>
                          <a:effectLst/>
                        </a:rPr>
                        <a:t>  Grade Class B</a:t>
                      </a:r>
                      <a:endParaRPr lang="en-US" sz="1600" dirty="0">
                        <a:solidFill>
                          <a:schemeClr val="bg1"/>
                        </a:solidFill>
                        <a:effectLst/>
                        <a:latin typeface="Calibri"/>
                        <a:ea typeface="Calibri"/>
                        <a:cs typeface="Times New Roman"/>
                      </a:endParaRPr>
                    </a:p>
                  </a:txBody>
                  <a:tcPr marL="52464" marR="52464" marT="0" marB="0">
                    <a:solidFill>
                      <a:schemeClr val="accent2"/>
                    </a:solidFill>
                  </a:tcPr>
                </a:tc>
                <a:tc>
                  <a:txBody>
                    <a:bodyPr/>
                    <a:lstStyle/>
                    <a:p>
                      <a:pPr marL="0" marR="0" algn="ctr">
                        <a:spcBef>
                          <a:spcPts val="0"/>
                        </a:spcBef>
                        <a:spcAft>
                          <a:spcPts val="0"/>
                        </a:spcAft>
                      </a:pPr>
                      <a:r>
                        <a:rPr lang="en-US" sz="1600" dirty="0">
                          <a:solidFill>
                            <a:schemeClr val="bg1"/>
                          </a:solidFill>
                          <a:effectLst/>
                        </a:rPr>
                        <a:t>2</a:t>
                      </a:r>
                      <a:r>
                        <a:rPr lang="en-US" sz="1600" baseline="30000" dirty="0">
                          <a:solidFill>
                            <a:schemeClr val="bg1"/>
                          </a:solidFill>
                          <a:effectLst/>
                        </a:rPr>
                        <a:t>nd</a:t>
                      </a:r>
                      <a:r>
                        <a:rPr lang="en-US" sz="1600" dirty="0">
                          <a:solidFill>
                            <a:schemeClr val="bg1"/>
                          </a:solidFill>
                          <a:effectLst/>
                        </a:rPr>
                        <a:t>  Grade</a:t>
                      </a:r>
                    </a:p>
                    <a:p>
                      <a:pPr marL="0" marR="0" algn="ctr">
                        <a:spcBef>
                          <a:spcPts val="0"/>
                        </a:spcBef>
                        <a:spcAft>
                          <a:spcPts val="0"/>
                        </a:spcAft>
                      </a:pPr>
                      <a:r>
                        <a:rPr lang="en-US" sz="1600" dirty="0">
                          <a:solidFill>
                            <a:schemeClr val="bg1"/>
                          </a:solidFill>
                          <a:effectLst/>
                        </a:rPr>
                        <a:t>Class C</a:t>
                      </a:r>
                      <a:endParaRPr lang="en-US" sz="1600" dirty="0">
                        <a:solidFill>
                          <a:schemeClr val="bg1"/>
                        </a:solidFill>
                        <a:effectLst/>
                        <a:latin typeface="Calibri"/>
                        <a:ea typeface="Calibri"/>
                        <a:cs typeface="Times New Roman"/>
                      </a:endParaRPr>
                    </a:p>
                  </a:txBody>
                  <a:tcPr marL="52464" marR="52464" marT="0" marB="0">
                    <a:solidFill>
                      <a:schemeClr val="accent2"/>
                    </a:solidFill>
                  </a:tcPr>
                </a:tc>
                <a:tc>
                  <a:txBody>
                    <a:bodyPr/>
                    <a:lstStyle/>
                    <a:p>
                      <a:pPr marL="0" marR="0" algn="ctr">
                        <a:spcBef>
                          <a:spcPts val="0"/>
                        </a:spcBef>
                        <a:spcAft>
                          <a:spcPts val="0"/>
                        </a:spcAft>
                      </a:pPr>
                      <a:r>
                        <a:rPr lang="en-US" sz="1600" dirty="0">
                          <a:solidFill>
                            <a:schemeClr val="bg1"/>
                          </a:solidFill>
                          <a:effectLst/>
                        </a:rPr>
                        <a:t>2</a:t>
                      </a:r>
                      <a:r>
                        <a:rPr lang="en-US" sz="1600" baseline="30000" dirty="0">
                          <a:solidFill>
                            <a:schemeClr val="bg1"/>
                          </a:solidFill>
                          <a:effectLst/>
                        </a:rPr>
                        <a:t>nd</a:t>
                      </a:r>
                      <a:r>
                        <a:rPr lang="en-US" sz="1600" dirty="0">
                          <a:solidFill>
                            <a:schemeClr val="bg1"/>
                          </a:solidFill>
                          <a:effectLst/>
                        </a:rPr>
                        <a:t>  Grade Class D</a:t>
                      </a:r>
                      <a:endParaRPr lang="en-US" sz="1600" dirty="0">
                        <a:solidFill>
                          <a:schemeClr val="bg1"/>
                        </a:solidFill>
                        <a:effectLst/>
                        <a:latin typeface="Calibri"/>
                        <a:ea typeface="Calibri"/>
                        <a:cs typeface="Times New Roman"/>
                      </a:endParaRPr>
                    </a:p>
                  </a:txBody>
                  <a:tcPr marL="52464" marR="52464" marT="0" marB="0">
                    <a:solidFill>
                      <a:schemeClr val="accent2"/>
                    </a:solidFill>
                  </a:tcPr>
                </a:tc>
                <a:tc gridSpan="3">
                  <a:txBody>
                    <a:bodyPr/>
                    <a:lstStyle/>
                    <a:p>
                      <a:pPr marL="0" marR="0" algn="l">
                        <a:spcBef>
                          <a:spcPts val="0"/>
                        </a:spcBef>
                        <a:spcAft>
                          <a:spcPts val="0"/>
                        </a:spcAft>
                      </a:pPr>
                      <a:r>
                        <a:rPr lang="en-US" sz="800" dirty="0">
                          <a:effectLst/>
                        </a:rPr>
                        <a:t> </a:t>
                      </a:r>
                      <a:endParaRPr lang="en-US" sz="800" dirty="0">
                        <a:effectLst/>
                        <a:latin typeface="Calibri"/>
                        <a:ea typeface="Calibri"/>
                        <a:cs typeface="Times New Roman"/>
                      </a:endParaRPr>
                    </a:p>
                  </a:txBody>
                  <a:tcPr marL="0" marR="0" marT="0" marB="0" anchor="ctr">
                    <a:solidFill>
                      <a:schemeClr val="accent2"/>
                    </a:solidFill>
                  </a:tcPr>
                </a:tc>
                <a:tc hMerge="1">
                  <a:txBody>
                    <a:bodyPr/>
                    <a:lstStyle/>
                    <a:p>
                      <a:endParaRPr lang="en-US"/>
                    </a:p>
                  </a:txBody>
                  <a:tcPr/>
                </a:tc>
                <a:tc hMerge="1">
                  <a:txBody>
                    <a:bodyPr/>
                    <a:lstStyle/>
                    <a:p>
                      <a:endParaRPr lang="en-US"/>
                    </a:p>
                  </a:txBody>
                  <a:tcPr/>
                </a:tc>
              </a:tr>
              <a:tr h="240822">
                <a:tc>
                  <a:txBody>
                    <a:bodyPr/>
                    <a:lstStyle/>
                    <a:p>
                      <a:pPr marL="0" marR="0" algn="l">
                        <a:spcBef>
                          <a:spcPts val="0"/>
                        </a:spcBef>
                        <a:spcAft>
                          <a:spcPts val="0"/>
                        </a:spcAft>
                      </a:pPr>
                      <a:r>
                        <a:rPr lang="en-US" sz="1400">
                          <a:effectLst/>
                        </a:rPr>
                        <a:t>Cluster</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18</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gridSpan="3">
                  <a:txBody>
                    <a:bodyPr/>
                    <a:lstStyle/>
                    <a:p>
                      <a:pPr marL="0" marR="0" algn="l">
                        <a:spcBef>
                          <a:spcPts val="0"/>
                        </a:spcBef>
                        <a:spcAft>
                          <a:spcPts val="0"/>
                        </a:spcAft>
                      </a:pPr>
                      <a:r>
                        <a:rPr lang="en-US" sz="800">
                          <a:effectLst/>
                        </a:rPr>
                        <a:t> </a:t>
                      </a:r>
                      <a:endParaRPr lang="en-US" sz="80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r h="470210">
                <a:tc>
                  <a:txBody>
                    <a:bodyPr/>
                    <a:lstStyle/>
                    <a:p>
                      <a:pPr marL="0" marR="0" algn="l">
                        <a:spcBef>
                          <a:spcPts val="0"/>
                        </a:spcBef>
                        <a:spcAft>
                          <a:spcPts val="0"/>
                        </a:spcAft>
                      </a:pPr>
                      <a:r>
                        <a:rPr lang="en-US" sz="1400">
                          <a:effectLst/>
                        </a:rPr>
                        <a:t>Above Average</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smtClean="0">
                          <a:effectLst/>
                        </a:rPr>
                        <a:t>yes</a:t>
                      </a:r>
                      <a:endParaRPr lang="en-US" sz="16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gridSpan="3">
                  <a:txBody>
                    <a:bodyPr/>
                    <a:lstStyle/>
                    <a:p>
                      <a:pPr marL="0" marR="0" algn="l">
                        <a:spcBef>
                          <a:spcPts val="0"/>
                        </a:spcBef>
                        <a:spcAft>
                          <a:spcPts val="0"/>
                        </a:spcAft>
                      </a:pPr>
                      <a:r>
                        <a:rPr lang="en-US" sz="800">
                          <a:effectLst/>
                        </a:rPr>
                        <a:t> </a:t>
                      </a:r>
                      <a:endParaRPr lang="en-US" sz="80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r h="230817">
                <a:tc>
                  <a:txBody>
                    <a:bodyPr/>
                    <a:lstStyle/>
                    <a:p>
                      <a:pPr marL="0" marR="0" algn="l">
                        <a:spcBef>
                          <a:spcPts val="0"/>
                        </a:spcBef>
                        <a:spcAft>
                          <a:spcPts val="0"/>
                        </a:spcAft>
                      </a:pPr>
                      <a:r>
                        <a:rPr lang="en-US" sz="1400">
                          <a:effectLst/>
                        </a:rPr>
                        <a:t>Average</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gridSpan="3">
                  <a:txBody>
                    <a:bodyPr/>
                    <a:lstStyle/>
                    <a:p>
                      <a:pPr marL="0" marR="0" algn="l">
                        <a:spcBef>
                          <a:spcPts val="0"/>
                        </a:spcBef>
                        <a:spcAft>
                          <a:spcPts val="0"/>
                        </a:spcAft>
                      </a:pPr>
                      <a:r>
                        <a:rPr lang="en-US" sz="800">
                          <a:effectLst/>
                        </a:rPr>
                        <a:t> </a:t>
                      </a:r>
                      <a:endParaRPr lang="en-US" sz="80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r h="480215">
                <a:tc>
                  <a:txBody>
                    <a:bodyPr/>
                    <a:lstStyle/>
                    <a:p>
                      <a:pPr marL="0" marR="0" algn="l">
                        <a:spcBef>
                          <a:spcPts val="0"/>
                        </a:spcBef>
                        <a:spcAft>
                          <a:spcPts val="0"/>
                        </a:spcAft>
                      </a:pPr>
                      <a:r>
                        <a:rPr lang="en-US" sz="1400">
                          <a:effectLst/>
                        </a:rPr>
                        <a:t>Low Average</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p>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p>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p>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gridSpan="3">
                  <a:txBody>
                    <a:bodyPr/>
                    <a:lstStyle/>
                    <a:p>
                      <a:pPr marL="0" marR="0" algn="l">
                        <a:spcBef>
                          <a:spcPts val="0"/>
                        </a:spcBef>
                        <a:spcAft>
                          <a:spcPts val="0"/>
                        </a:spcAft>
                      </a:pPr>
                      <a:r>
                        <a:rPr lang="en-US" sz="800">
                          <a:effectLst/>
                        </a:rPr>
                        <a:t> </a:t>
                      </a:r>
                      <a:endParaRPr lang="en-US" sz="80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r h="230817">
                <a:tc>
                  <a:txBody>
                    <a:bodyPr/>
                    <a:lstStyle/>
                    <a:p>
                      <a:pPr marL="0" marR="0" algn="l">
                        <a:spcBef>
                          <a:spcPts val="0"/>
                        </a:spcBef>
                        <a:spcAft>
                          <a:spcPts val="0"/>
                        </a:spcAft>
                      </a:pPr>
                      <a:r>
                        <a:rPr lang="en-US" sz="1400">
                          <a:effectLst/>
                        </a:rPr>
                        <a:t>Low</a:t>
                      </a:r>
                      <a:endParaRPr lang="en-US" sz="14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gridSpan="3">
                  <a:txBody>
                    <a:bodyPr/>
                    <a:lstStyle/>
                    <a:p>
                      <a:pPr marL="0" marR="0" algn="l">
                        <a:spcBef>
                          <a:spcPts val="0"/>
                        </a:spcBef>
                        <a:spcAft>
                          <a:spcPts val="0"/>
                        </a:spcAft>
                      </a:pPr>
                      <a:r>
                        <a:rPr lang="en-US" sz="800">
                          <a:effectLst/>
                        </a:rPr>
                        <a:t> </a:t>
                      </a:r>
                      <a:endParaRPr lang="en-US" sz="80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r h="943279">
                <a:tc>
                  <a:txBody>
                    <a:bodyPr/>
                    <a:lstStyle/>
                    <a:p>
                      <a:pPr marL="0" marR="0" algn="l">
                        <a:spcBef>
                          <a:spcPts val="0"/>
                        </a:spcBef>
                        <a:spcAft>
                          <a:spcPts val="0"/>
                        </a:spcAft>
                      </a:pPr>
                      <a:r>
                        <a:rPr lang="en-US" sz="1400" dirty="0">
                          <a:effectLst/>
                        </a:rPr>
                        <a:t>Special Education</a:t>
                      </a:r>
                      <a:endParaRPr lang="en-US" sz="1400" dirty="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smtClean="0">
                          <a:effectLst/>
                        </a:rPr>
                        <a:t>High ability only</a:t>
                      </a:r>
                      <a:endParaRPr lang="en-US" sz="1600" dirty="0">
                        <a:effectLst/>
                        <a:latin typeface="+mn-lt"/>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a:effectLst/>
                        </a:rPr>
                        <a:t> </a:t>
                      </a:r>
                    </a:p>
                    <a:p>
                      <a:pPr marL="0" marR="0" algn="ctr">
                        <a:spcBef>
                          <a:spcPts val="0"/>
                        </a:spcBef>
                        <a:spcAft>
                          <a:spcPts val="0"/>
                        </a:spcAft>
                      </a:pPr>
                      <a:r>
                        <a:rPr lang="en-US" sz="1600">
                          <a:effectLst/>
                        </a:rPr>
                        <a:t> </a:t>
                      </a:r>
                    </a:p>
                    <a:p>
                      <a:pPr marL="0" marR="0" algn="ctr">
                        <a:spcBef>
                          <a:spcPts val="0"/>
                        </a:spcBef>
                        <a:spcAft>
                          <a:spcPts val="0"/>
                        </a:spcAft>
                      </a:pPr>
                      <a:r>
                        <a:rPr lang="en-US" sz="1600">
                          <a:effectLst/>
                        </a:rPr>
                        <a:t>yes</a:t>
                      </a:r>
                      <a:endParaRPr lang="en-US" sz="1600">
                        <a:effectLst/>
                        <a:latin typeface="Calibri"/>
                        <a:ea typeface="Calibri"/>
                        <a:cs typeface="Times New Roman"/>
                      </a:endParaRPr>
                    </a:p>
                  </a:txBody>
                  <a:tcPr marL="52464" marR="52464" marT="0" marB="0"/>
                </a:tc>
                <a:tc>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yes</a:t>
                      </a:r>
                      <a:endParaRPr lang="en-US" sz="1600" dirty="0">
                        <a:effectLst/>
                        <a:latin typeface="Calibri"/>
                        <a:ea typeface="Calibri"/>
                        <a:cs typeface="Times New Roman"/>
                      </a:endParaRPr>
                    </a:p>
                  </a:txBody>
                  <a:tcPr marL="52464" marR="52464" marT="0" marB="0"/>
                </a:tc>
                <a:tc gridSpan="3">
                  <a:txBody>
                    <a:bodyPr/>
                    <a:lstStyle/>
                    <a:p>
                      <a:pPr marL="0" marR="0" algn="l">
                        <a:spcBef>
                          <a:spcPts val="0"/>
                        </a:spcBef>
                        <a:spcAft>
                          <a:spcPts val="0"/>
                        </a:spcAft>
                      </a:pPr>
                      <a:r>
                        <a:rPr lang="en-US" sz="800" dirty="0">
                          <a:effectLst/>
                        </a:rPr>
                        <a:t> </a:t>
                      </a:r>
                      <a:endParaRPr lang="en-US" sz="800"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1044647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Benefits of cluster grouping</a:t>
            </a:r>
            <a:endParaRPr lang="en-US" dirty="0"/>
          </a:p>
        </p:txBody>
      </p:sp>
      <p:sp>
        <p:nvSpPr>
          <p:cNvPr id="9" name="Content Placeholder 8"/>
          <p:cNvSpPr>
            <a:spLocks noGrp="1"/>
          </p:cNvSpPr>
          <p:nvPr>
            <p:ph sz="half" idx="1"/>
          </p:nvPr>
        </p:nvSpPr>
        <p:spPr>
          <a:xfrm>
            <a:off x="762000" y="1417638"/>
            <a:ext cx="3962400" cy="4708525"/>
          </a:xfrm>
        </p:spPr>
        <p:txBody>
          <a:bodyPr/>
          <a:lstStyle/>
          <a:p>
            <a:r>
              <a:rPr lang="en-US" dirty="0" smtClean="0"/>
              <a:t>Gifted students regularly interact with intellectual peers and age-mates</a:t>
            </a:r>
          </a:p>
          <a:p>
            <a:r>
              <a:rPr lang="en-US" dirty="0" smtClean="0"/>
              <a:t>Full-time services are provided for gifted students without additional costs</a:t>
            </a:r>
            <a:endParaRPr lang="en-US" dirty="0"/>
          </a:p>
        </p:txBody>
      </p:sp>
      <p:sp>
        <p:nvSpPr>
          <p:cNvPr id="10" name="Content Placeholder 9"/>
          <p:cNvSpPr>
            <a:spLocks noGrp="1"/>
          </p:cNvSpPr>
          <p:nvPr>
            <p:ph sz="half" idx="2"/>
          </p:nvPr>
        </p:nvSpPr>
        <p:spPr>
          <a:xfrm>
            <a:off x="4876800" y="1417638"/>
            <a:ext cx="4038600" cy="4708525"/>
          </a:xfrm>
        </p:spPr>
        <p:txBody>
          <a:bodyPr/>
          <a:lstStyle/>
          <a:p>
            <a:r>
              <a:rPr lang="en-US" dirty="0" smtClean="0"/>
              <a:t>Curricular differentiation is more efficient and likely to occur when a group </a:t>
            </a:r>
            <a:r>
              <a:rPr lang="en-US" smtClean="0"/>
              <a:t>of high-</a:t>
            </a:r>
            <a:r>
              <a:rPr lang="en-US" dirty="0" smtClean="0"/>
              <a:t>achieving students is placed with a teacher who has expertise, training, and a desire to differentiate curriculum than when distributed among many teachers.</a:t>
            </a:r>
            <a:endParaRPr lang="en-US" dirty="0"/>
          </a:p>
        </p:txBody>
      </p:sp>
    </p:spTree>
    <p:extLst>
      <p:ext uri="{BB962C8B-B14F-4D97-AF65-F5344CB8AC3E}">
        <p14:creationId xmlns:p14="http://schemas.microsoft.com/office/powerpoint/2010/main" val="413228414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(continued)</a:t>
            </a:r>
            <a:endParaRPr lang="en-US" dirty="0"/>
          </a:p>
        </p:txBody>
      </p:sp>
      <p:sp>
        <p:nvSpPr>
          <p:cNvPr id="3" name="Content Placeholder 2"/>
          <p:cNvSpPr>
            <a:spLocks noGrp="1"/>
          </p:cNvSpPr>
          <p:nvPr>
            <p:ph sz="half" idx="1"/>
          </p:nvPr>
        </p:nvSpPr>
        <p:spPr/>
        <p:txBody>
          <a:bodyPr/>
          <a:lstStyle/>
          <a:p>
            <a:r>
              <a:rPr lang="en-US" dirty="0" smtClean="0"/>
              <a:t>Removing the highest achievers from most classrooms allows other achievers to emerge and gain recognition.</a:t>
            </a:r>
          </a:p>
          <a:p>
            <a:r>
              <a:rPr lang="en-US" dirty="0" smtClean="0"/>
              <a:t>Student achievement increases when cluster grouping is used.</a:t>
            </a:r>
            <a:endParaRPr lang="en-US" dirty="0"/>
          </a:p>
        </p:txBody>
      </p:sp>
      <p:sp>
        <p:nvSpPr>
          <p:cNvPr id="4" name="Content Placeholder 3"/>
          <p:cNvSpPr>
            <a:spLocks noGrp="1"/>
          </p:cNvSpPr>
          <p:nvPr>
            <p:ph sz="half" idx="2"/>
          </p:nvPr>
        </p:nvSpPr>
        <p:spPr/>
        <p:txBody>
          <a:bodyPr/>
          <a:lstStyle/>
          <a:p>
            <a:r>
              <a:rPr lang="en-US" dirty="0" smtClean="0"/>
              <a:t>Over time, fewer students are identified as low achievers and more students are identified as high achievers.</a:t>
            </a:r>
          </a:p>
          <a:p>
            <a:r>
              <a:rPr lang="en-US" dirty="0" smtClean="0"/>
              <a:t>Cluster grouping reduces the range of student achievement within all classrooms.</a:t>
            </a:r>
            <a:endParaRPr lang="en-US" dirty="0"/>
          </a:p>
        </p:txBody>
      </p:sp>
    </p:spTree>
    <p:extLst>
      <p:ext uri="{BB962C8B-B14F-4D97-AF65-F5344CB8AC3E}">
        <p14:creationId xmlns:p14="http://schemas.microsoft.com/office/powerpoint/2010/main" val="809301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teaches the advanced cluster?</a:t>
            </a:r>
            <a:endParaRPr lang="en-US" dirty="0"/>
          </a:p>
        </p:txBody>
      </p:sp>
      <p:sp>
        <p:nvSpPr>
          <p:cNvPr id="6" name="Text Placeholder 5"/>
          <p:cNvSpPr>
            <a:spLocks noGrp="1"/>
          </p:cNvSpPr>
          <p:nvPr>
            <p:ph type="body" sz="quarter" idx="13"/>
          </p:nvPr>
        </p:nvSpPr>
        <p:spPr/>
        <p:txBody>
          <a:bodyPr/>
          <a:lstStyle/>
          <a:p>
            <a:r>
              <a:rPr lang="en-US" dirty="0" smtClean="0"/>
              <a:t>One prepared to differentiate for the cluster</a:t>
            </a:r>
            <a:endParaRPr lang="en-US" dirty="0"/>
          </a:p>
        </p:txBody>
      </p:sp>
      <p:sp>
        <p:nvSpPr>
          <p:cNvPr id="7" name="Text Placeholder 6"/>
          <p:cNvSpPr>
            <a:spLocks noGrp="1"/>
          </p:cNvSpPr>
          <p:nvPr>
            <p:ph type="body" sz="quarter" idx="14"/>
          </p:nvPr>
        </p:nvSpPr>
        <p:spPr/>
        <p:txBody>
          <a:bodyPr/>
          <a:lstStyle/>
          <a:p>
            <a:r>
              <a:rPr lang="en-US" dirty="0" smtClean="0"/>
              <a:t>One who wants to teach the cluster</a:t>
            </a:r>
            <a:endParaRPr lang="en-US" dirty="0"/>
          </a:p>
        </p:txBody>
      </p:sp>
      <p:sp>
        <p:nvSpPr>
          <p:cNvPr id="8" name="Text Placeholder 7"/>
          <p:cNvSpPr>
            <a:spLocks noGrp="1"/>
          </p:cNvSpPr>
          <p:nvPr>
            <p:ph type="body" sz="quarter" idx="15"/>
          </p:nvPr>
        </p:nvSpPr>
        <p:spPr/>
        <p:txBody>
          <a:bodyPr/>
          <a:lstStyle/>
          <a:p>
            <a:r>
              <a:rPr lang="en-US" dirty="0" smtClean="0"/>
              <a:t>One who will stay with the cluster three years</a:t>
            </a:r>
            <a:endParaRPr lang="en-US" dirty="0"/>
          </a:p>
        </p:txBody>
      </p:sp>
    </p:spTree>
    <p:extLst>
      <p:ext uri="{BB962C8B-B14F-4D97-AF65-F5344CB8AC3E}">
        <p14:creationId xmlns:p14="http://schemas.microsoft.com/office/powerpoint/2010/main" val="321651812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descr="Judy Kay lift the lid.JPG"/>
          <p:cNvPicPr>
            <a:picLocks noGrp="1" noChangeAspect="1"/>
          </p:cNvPicPr>
          <p:nvPr>
            <p:ph idx="1"/>
          </p:nvPr>
        </p:nvPicPr>
        <p:blipFill>
          <a:blip r:embed="rId2" cstate="print"/>
          <a:stretch>
            <a:fillRect/>
          </a:stretch>
        </p:blipFill>
        <p:spPr>
          <a:xfrm>
            <a:off x="838200" y="-304800"/>
            <a:ext cx="7010400" cy="9072282"/>
          </a:xfrm>
        </p:spPr>
      </p:pic>
    </p:spTree>
    <p:extLst>
      <p:ext uri="{BB962C8B-B14F-4D97-AF65-F5344CB8AC3E}">
        <p14:creationId xmlns:p14="http://schemas.microsoft.com/office/powerpoint/2010/main" val="3656386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Picture2.png"/>
          <p:cNvPicPr>
            <a:picLocks noGrp="1" noChangeAspect="1"/>
          </p:cNvPicPr>
          <p:nvPr>
            <p:ph idx="1"/>
          </p:nvPr>
        </p:nvPicPr>
        <p:blipFill>
          <a:blip r:embed="rId2" cstate="print"/>
          <a:stretch>
            <a:fillRect/>
          </a:stretch>
        </p:blipFill>
        <p:spPr>
          <a:xfrm>
            <a:off x="1676400" y="0"/>
            <a:ext cx="5837876" cy="6874164"/>
          </a:xfrm>
        </p:spPr>
      </p:pic>
    </p:spTree>
    <p:extLst>
      <p:ext uri="{BB962C8B-B14F-4D97-AF65-F5344CB8AC3E}">
        <p14:creationId xmlns:p14="http://schemas.microsoft.com/office/powerpoint/2010/main" val="125079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8203"/>
            <a:ext cx="8077200" cy="1365839"/>
          </a:xfrm>
        </p:spPr>
        <p:txBody>
          <a:bodyPr/>
          <a:lstStyle/>
          <a:p>
            <a:r>
              <a:rPr lang="en-US" dirty="0" smtClean="0"/>
              <a:t>Other resource for cluster grouping</a:t>
            </a:r>
            <a:endParaRPr lang="en-US" dirty="0"/>
          </a:p>
        </p:txBody>
      </p:sp>
      <p:sp>
        <p:nvSpPr>
          <p:cNvPr id="3" name="Content Placeholder 2"/>
          <p:cNvSpPr>
            <a:spLocks noGrp="1"/>
          </p:cNvSpPr>
          <p:nvPr>
            <p:ph idx="1"/>
          </p:nvPr>
        </p:nvSpPr>
        <p:spPr>
          <a:xfrm>
            <a:off x="762000" y="1875566"/>
            <a:ext cx="8077200" cy="4018210"/>
          </a:xfrm>
        </p:spPr>
        <p:txBody>
          <a:bodyPr/>
          <a:lstStyle/>
          <a:p>
            <a:r>
              <a:rPr lang="en-US" dirty="0" err="1" smtClean="0"/>
              <a:t>Winebrenner</a:t>
            </a:r>
            <a:r>
              <a:rPr lang="en-US" dirty="0" smtClean="0"/>
              <a:t>, S., &amp; </a:t>
            </a:r>
            <a:r>
              <a:rPr lang="en-US" dirty="0" err="1" smtClean="0"/>
              <a:t>Brulles</a:t>
            </a:r>
            <a:r>
              <a:rPr lang="en-US" dirty="0" smtClean="0"/>
              <a:t>, D. (2008), </a:t>
            </a:r>
            <a:r>
              <a:rPr lang="en-US" i="1" dirty="0" smtClean="0"/>
              <a:t>The </a:t>
            </a:r>
            <a:r>
              <a:rPr lang="en-US" i="1" dirty="0"/>
              <a:t>Cluster Grouping Handbook: How to Challenge Gifted Students and Improve Achievement for </a:t>
            </a:r>
            <a:r>
              <a:rPr lang="en-US" i="1" dirty="0" smtClean="0"/>
              <a:t>All</a:t>
            </a:r>
            <a:r>
              <a:rPr lang="en-US" dirty="0" smtClean="0"/>
              <a:t>, Minneapolis, MN: Free Spirit Press.</a:t>
            </a:r>
            <a:endParaRPr lang="en-US" dirty="0"/>
          </a:p>
        </p:txBody>
      </p:sp>
    </p:spTree>
    <p:extLst>
      <p:ext uri="{BB962C8B-B14F-4D97-AF65-F5344CB8AC3E}">
        <p14:creationId xmlns:p14="http://schemas.microsoft.com/office/powerpoint/2010/main" val="255833322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106" y="2628747"/>
            <a:ext cx="6774294" cy="1594970"/>
          </a:xfrm>
        </p:spPr>
        <p:txBody>
          <a:bodyPr/>
          <a:lstStyle/>
          <a:p>
            <a:r>
              <a:rPr lang="en-US" dirty="0" smtClean="0"/>
              <a:t>Kentucky Gifted Regulations</a:t>
            </a:r>
            <a:endParaRPr lang="en-US" dirty="0"/>
          </a:p>
        </p:txBody>
      </p:sp>
    </p:spTree>
    <p:extLst>
      <p:ext uri="{BB962C8B-B14F-4D97-AF65-F5344CB8AC3E}">
        <p14:creationId xmlns:p14="http://schemas.microsoft.com/office/powerpoint/2010/main" val="202945561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ribb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ribbon.thmx</Template>
  <TotalTime>0</TotalTime>
  <Words>3087</Words>
  <Application>Microsoft Macintosh PowerPoint</Application>
  <PresentationFormat>On-screen Show (4:3)</PresentationFormat>
  <Paragraphs>696</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ribbon</vt:lpstr>
      <vt:lpstr>Project RAP:  Cluster Grouping Component</vt:lpstr>
      <vt:lpstr>PowerPoint Presentation</vt:lpstr>
      <vt:lpstr>Think about…</vt:lpstr>
      <vt:lpstr>What stands out?</vt:lpstr>
      <vt:lpstr>Gifted children are an incredibly diverse population:  Characteristics are often at the extremes on the continuum.  Example: Organizational skills, risk taking, personality (outgoing or reserved).</vt:lpstr>
      <vt:lpstr>PowerPoint Presentation</vt:lpstr>
      <vt:lpstr>PowerPoint Presentation</vt:lpstr>
      <vt:lpstr>PowerPoint Presentation</vt:lpstr>
      <vt:lpstr>Kentucky Gifted Regulations</vt:lpstr>
      <vt:lpstr>Exceptional Children</vt:lpstr>
      <vt:lpstr>Kentucky Law (KRS 157.200ln) includes five categories of gifted:      - General Intellectual      - Specific Academic      - Leadership      - Creativity      - Visual and/or Performing Arts </vt:lpstr>
      <vt:lpstr>PowerPoint Presentation</vt:lpstr>
      <vt:lpstr>Identification Vs Selection</vt:lpstr>
      <vt:lpstr>Primary Talent Pool</vt:lpstr>
      <vt:lpstr>PowerPoint Presentation</vt:lpstr>
      <vt:lpstr>PowerPoint Presentation</vt:lpstr>
      <vt:lpstr>PowerPoint Presentation</vt:lpstr>
      <vt:lpstr>PowerPoint Presentation</vt:lpstr>
      <vt:lpstr>Curriculum</vt:lpstr>
      <vt:lpstr>Multiple Services</vt:lpstr>
      <vt:lpstr>Service Options</vt:lpstr>
      <vt:lpstr>What is academic success?</vt:lpstr>
      <vt:lpstr>PowerPoint Presentation</vt:lpstr>
      <vt:lpstr>Two of the best predictors of college graduation</vt:lpstr>
      <vt:lpstr>Why are these very good predictors of college graduation?</vt:lpstr>
      <vt:lpstr>PowerPoint Presentation</vt:lpstr>
      <vt:lpstr>What does it mean to be proficient?</vt:lpstr>
      <vt:lpstr>What is rigor for a first grader, a fourth grader, or an sixth grader?  How does rigor look if the child is gifted?</vt:lpstr>
      <vt:lpstr>What can you do to take students to higher levels of academic achievement?</vt:lpstr>
      <vt:lpstr>Think about high achievers when decisions are made.</vt:lpstr>
      <vt:lpstr>When decisions are being made, ask frequently:</vt:lpstr>
      <vt:lpstr>Remember the need for peers – idea-mates as well as age-mates. </vt:lpstr>
      <vt:lpstr>PowerPoint Presentation</vt:lpstr>
      <vt:lpstr>Emphasize a growth mindset.</vt:lpstr>
      <vt:lpstr>Mindset – Carol Dweck</vt:lpstr>
      <vt:lpstr>PowerPoint Presentation</vt:lpstr>
      <vt:lpstr>PowerPoint Presentation</vt:lpstr>
      <vt:lpstr>What is important to celebrate at your school?</vt:lpstr>
      <vt:lpstr>What do you celebrate?</vt:lpstr>
      <vt:lpstr>Celebrate what is most important for academic success.</vt:lpstr>
      <vt:lpstr>Remember the purpose of school is for each child to be learning.</vt:lpstr>
      <vt:lpstr>The least achievement gain is from our brightest students.</vt:lpstr>
      <vt:lpstr>The surest way to make it hard for children is to make it easy for them.       -Eleanor Roosevelt</vt:lpstr>
      <vt:lpstr>If you don’t do hard work, you won’t feel confident.         -Sylvia Rimm</vt:lpstr>
      <vt:lpstr>The harder you work, the smarter you are. The smarter you are, the harder you work.      -Sylvia Rimm</vt:lpstr>
      <vt:lpstr>Gifted Student’s Bill of Rights</vt:lpstr>
      <vt:lpstr>PowerPoint Presentation</vt:lpstr>
      <vt:lpstr>PowerPoint Presentation</vt:lpstr>
      <vt:lpstr>    The goal of school  is for each child to learn – to make continuous progress. </vt:lpstr>
      <vt:lpstr>What about those children of high ability who are not recognized? </vt:lpstr>
      <vt:lpstr>The Underrepresented Child in Gifted Education</vt:lpstr>
      <vt:lpstr>PowerPoint Presentation</vt:lpstr>
      <vt:lpstr>Young Scholars Program</vt:lpstr>
      <vt:lpstr>PowerPoint Presentation</vt:lpstr>
      <vt:lpstr>PowerPoint Presentation</vt:lpstr>
      <vt:lpstr>Role of Principals</vt:lpstr>
      <vt:lpstr>PowerPoint Presentation</vt:lpstr>
      <vt:lpstr>Grouping for Instructional Purposes</vt:lpstr>
      <vt:lpstr>Types of grouping</vt:lpstr>
      <vt:lpstr>No matter the type of grouping used, if you don’t modify the instruction, nothing will change. It will not make a difference in achievement.</vt:lpstr>
      <vt:lpstr>Cluster Grouping</vt:lpstr>
      <vt:lpstr>Total School Cluster Grouping &amp; Differentiation: A Comprehensive, Research-Based Plan for Raising Student Achievement and Improving Teacher Practices (2nd ed.),     Marcia Gentry </vt:lpstr>
      <vt:lpstr>PowerPoint Presentation</vt:lpstr>
      <vt:lpstr>“Benefits are slight from programs that group children by ability but prescribe common curricular experiences for all ability groups.”     -Kulik (1992)</vt:lpstr>
      <vt:lpstr>When is cluster grouping planned?</vt:lpstr>
      <vt:lpstr>Who puts students into clusters?</vt:lpstr>
      <vt:lpstr>Which children are in the clusters?</vt:lpstr>
      <vt:lpstr>Children are distributed across the classes but not heterogeneously. They are spread among the classes in clusters.</vt:lpstr>
      <vt:lpstr>What do clusters look like?</vt:lpstr>
      <vt:lpstr>PowerPoint Presentation</vt:lpstr>
      <vt:lpstr>Cluster grouping provides an organizational framework</vt:lpstr>
      <vt:lpstr>Research-based application of cluster grouping to…</vt:lpstr>
      <vt:lpstr>PowerPoint Presentation</vt:lpstr>
      <vt:lpstr>PowerPoint Presentation</vt:lpstr>
      <vt:lpstr>PowerPoint Presentation</vt:lpstr>
      <vt:lpstr>PowerPoint Presentation</vt:lpstr>
      <vt:lpstr>PowerPoint Presentation</vt:lpstr>
      <vt:lpstr>PowerPoint Presentation</vt:lpstr>
      <vt:lpstr>Gilmore Lane</vt:lpstr>
      <vt:lpstr>King Elementary </vt:lpstr>
      <vt:lpstr>Shacklette Elementary</vt:lpstr>
      <vt:lpstr>Watson Lane</vt:lpstr>
      <vt:lpstr>Zachary Taylor</vt:lpstr>
      <vt:lpstr>Research-Based Benefits of cluster grouping</vt:lpstr>
      <vt:lpstr>Benefits (continued)</vt:lpstr>
      <vt:lpstr>Who teaches the advanced cluster?</vt:lpstr>
      <vt:lpstr>PowerPoint Presentation</vt:lpstr>
      <vt:lpstr>PowerPoint Presentation</vt:lpstr>
      <vt:lpstr>Other resource for cluster grouping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2015-04-29T15:24:52Z</dcterms:created>
  <dcterms:modified xsi:type="dcterms:W3CDTF">2016-05-02T01:41:39Z</dcterms:modified>
</cp:coreProperties>
</file>